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1" r:id="rId3"/>
    <p:sldId id="322" r:id="rId4"/>
    <p:sldId id="323" r:id="rId5"/>
    <p:sldId id="324" r:id="rId6"/>
    <p:sldId id="329" r:id="rId7"/>
    <p:sldId id="325" r:id="rId8"/>
    <p:sldId id="332" r:id="rId9"/>
    <p:sldId id="334" r:id="rId10"/>
    <p:sldId id="327" r:id="rId11"/>
    <p:sldId id="326" r:id="rId12"/>
    <p:sldId id="335" r:id="rId13"/>
    <p:sldId id="333" r:id="rId14"/>
    <p:sldId id="336" r:id="rId15"/>
    <p:sldId id="338" r:id="rId16"/>
    <p:sldId id="337" r:id="rId17"/>
    <p:sldId id="297" r:id="rId18"/>
    <p:sldId id="29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5B2B8-BE5C-4BFB-A99E-23B125444D9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7B9BB0-6D44-40DC-8F42-1525B680CF3C}">
      <dgm:prSet phldrT="[Текст]"/>
      <dgm:spPr/>
      <dgm:t>
        <a:bodyPr/>
        <a:lstStyle/>
        <a:p>
          <a:r>
            <a:rPr lang="ru-RU" dirty="0" smtClean="0"/>
            <a:t>Геоэкономический механизм обеспечения конкурентоспособности туристской дестинации</a:t>
          </a:r>
          <a:endParaRPr lang="ru-RU" dirty="0"/>
        </a:p>
      </dgm:t>
    </dgm:pt>
    <dgm:pt modelId="{4710B79C-107A-417E-95FA-4858CF962612}" type="parTrans" cxnId="{8E1C0F45-6927-4727-B428-4D0569590819}">
      <dgm:prSet/>
      <dgm:spPr/>
      <dgm:t>
        <a:bodyPr/>
        <a:lstStyle/>
        <a:p>
          <a:endParaRPr lang="ru-RU"/>
        </a:p>
      </dgm:t>
    </dgm:pt>
    <dgm:pt modelId="{8BE5E7EE-2F8B-42D0-8893-6FA8B24996C1}" type="sibTrans" cxnId="{8E1C0F45-6927-4727-B428-4D0569590819}">
      <dgm:prSet/>
      <dgm:spPr/>
      <dgm:t>
        <a:bodyPr/>
        <a:lstStyle/>
        <a:p>
          <a:endParaRPr lang="ru-RU"/>
        </a:p>
      </dgm:t>
    </dgm:pt>
    <dgm:pt modelId="{5ABFC906-EAFD-4E95-91B4-B699EC32700F}">
      <dgm:prSet phldrT="[Текст]"/>
      <dgm:spPr/>
      <dgm:t>
        <a:bodyPr/>
        <a:lstStyle/>
        <a:p>
          <a:r>
            <a:rPr lang="ru-RU" dirty="0" smtClean="0"/>
            <a:t>Внешнее туристское пространство </a:t>
          </a:r>
          <a:endParaRPr lang="ru-RU" dirty="0"/>
        </a:p>
      </dgm:t>
    </dgm:pt>
    <dgm:pt modelId="{7977CCC1-65FB-40CC-9059-283B8D7DDD1E}" type="parTrans" cxnId="{B45E7460-5992-445D-A7F3-DD055D2E485F}">
      <dgm:prSet/>
      <dgm:spPr/>
      <dgm:t>
        <a:bodyPr/>
        <a:lstStyle/>
        <a:p>
          <a:endParaRPr lang="ru-RU"/>
        </a:p>
      </dgm:t>
    </dgm:pt>
    <dgm:pt modelId="{74713DB3-6123-4005-BD16-5701A92D695F}" type="sibTrans" cxnId="{B45E7460-5992-445D-A7F3-DD055D2E485F}">
      <dgm:prSet/>
      <dgm:spPr/>
      <dgm:t>
        <a:bodyPr/>
        <a:lstStyle/>
        <a:p>
          <a:endParaRPr lang="ru-RU"/>
        </a:p>
      </dgm:t>
    </dgm:pt>
    <dgm:pt modelId="{A57BE8CB-A7F4-4B57-BC4B-9292B9F41B84}">
      <dgm:prSet phldrT="[Текст]"/>
      <dgm:spPr/>
      <dgm:t>
        <a:bodyPr/>
        <a:lstStyle/>
        <a:p>
          <a:r>
            <a:rPr lang="ru-RU" dirty="0" smtClean="0"/>
            <a:t>Улучшение геоэкономического положения</a:t>
          </a:r>
          <a:endParaRPr lang="ru-RU" dirty="0"/>
        </a:p>
      </dgm:t>
    </dgm:pt>
    <dgm:pt modelId="{E0DF1C99-E637-4B33-BB62-ECDA52090C54}" type="parTrans" cxnId="{E814F87B-B1D0-4EE9-A2D9-464FA63ABC58}">
      <dgm:prSet/>
      <dgm:spPr/>
      <dgm:t>
        <a:bodyPr/>
        <a:lstStyle/>
        <a:p>
          <a:endParaRPr lang="ru-RU"/>
        </a:p>
      </dgm:t>
    </dgm:pt>
    <dgm:pt modelId="{15A0B239-5F5F-4CE0-AC9B-C4D02FAF04EA}" type="sibTrans" cxnId="{E814F87B-B1D0-4EE9-A2D9-464FA63ABC58}">
      <dgm:prSet/>
      <dgm:spPr/>
      <dgm:t>
        <a:bodyPr/>
        <a:lstStyle/>
        <a:p>
          <a:endParaRPr lang="ru-RU"/>
        </a:p>
      </dgm:t>
    </dgm:pt>
    <dgm:pt modelId="{5D913D3E-15E5-4DBF-AFD9-886A9A48AAC0}">
      <dgm:prSet phldrT="[Текст]"/>
      <dgm:spPr/>
      <dgm:t>
        <a:bodyPr/>
        <a:lstStyle/>
        <a:p>
          <a:r>
            <a:rPr lang="ru-RU" dirty="0" smtClean="0"/>
            <a:t>Внутренняя структура дестинации</a:t>
          </a:r>
          <a:endParaRPr lang="ru-RU" dirty="0"/>
        </a:p>
      </dgm:t>
    </dgm:pt>
    <dgm:pt modelId="{AA6EC489-765D-419A-9967-A460FFDA76B0}" type="parTrans" cxnId="{7BC436F1-D2F2-4E7C-8735-32839C07A4FE}">
      <dgm:prSet/>
      <dgm:spPr/>
      <dgm:t>
        <a:bodyPr/>
        <a:lstStyle/>
        <a:p>
          <a:endParaRPr lang="ru-RU"/>
        </a:p>
      </dgm:t>
    </dgm:pt>
    <dgm:pt modelId="{92A27160-640A-4EEF-A3D0-143F4CB59721}" type="sibTrans" cxnId="{7BC436F1-D2F2-4E7C-8735-32839C07A4FE}">
      <dgm:prSet/>
      <dgm:spPr/>
      <dgm:t>
        <a:bodyPr/>
        <a:lstStyle/>
        <a:p>
          <a:endParaRPr lang="ru-RU"/>
        </a:p>
      </dgm:t>
    </dgm:pt>
    <dgm:pt modelId="{E03A8B04-33DA-4E37-B286-CD1A858E2E73}">
      <dgm:prSet phldrT="[Текст]"/>
      <dgm:spPr/>
      <dgm:t>
        <a:bodyPr/>
        <a:lstStyle/>
        <a:p>
          <a:r>
            <a:rPr lang="ru-RU" dirty="0" smtClean="0"/>
            <a:t>Формирование </a:t>
          </a:r>
          <a:r>
            <a:rPr lang="ru-RU" dirty="0" err="1" smtClean="0"/>
            <a:t>полноструктурной</a:t>
          </a:r>
          <a:r>
            <a:rPr lang="ru-RU" dirty="0" smtClean="0"/>
            <a:t> дестинации</a:t>
          </a:r>
          <a:endParaRPr lang="ru-RU" dirty="0"/>
        </a:p>
      </dgm:t>
    </dgm:pt>
    <dgm:pt modelId="{EB8DB7D8-BEF5-4BF0-B27D-EBD256AA2DD7}" type="parTrans" cxnId="{B5D992DC-A88C-49F6-BE3D-35CE089DBC8B}">
      <dgm:prSet/>
      <dgm:spPr/>
      <dgm:t>
        <a:bodyPr/>
        <a:lstStyle/>
        <a:p>
          <a:endParaRPr lang="ru-RU"/>
        </a:p>
      </dgm:t>
    </dgm:pt>
    <dgm:pt modelId="{B48253EE-8C2F-4E9B-8577-5F04024B6BCF}" type="sibTrans" cxnId="{B5D992DC-A88C-49F6-BE3D-35CE089DBC8B}">
      <dgm:prSet/>
      <dgm:spPr/>
      <dgm:t>
        <a:bodyPr/>
        <a:lstStyle/>
        <a:p>
          <a:endParaRPr lang="ru-RU"/>
        </a:p>
      </dgm:t>
    </dgm:pt>
    <dgm:pt modelId="{B8496A7C-62C7-47FA-91CC-27009FC4DC68}">
      <dgm:prSet phldrT="[Текст]"/>
      <dgm:spPr/>
      <dgm:t>
        <a:bodyPr/>
        <a:lstStyle/>
        <a:p>
          <a:r>
            <a:rPr lang="ru-RU" dirty="0" smtClean="0"/>
            <a:t>Сфера действия механизма</a:t>
          </a:r>
          <a:endParaRPr lang="ru-RU" dirty="0"/>
        </a:p>
      </dgm:t>
    </dgm:pt>
    <dgm:pt modelId="{0A26DC18-EB33-4F52-AD21-8A63343B9C9A}" type="parTrans" cxnId="{318920E7-6D89-44B8-9FFC-2CB93C50F0F9}">
      <dgm:prSet/>
      <dgm:spPr/>
      <dgm:t>
        <a:bodyPr/>
        <a:lstStyle/>
        <a:p>
          <a:endParaRPr lang="ru-RU"/>
        </a:p>
      </dgm:t>
    </dgm:pt>
    <dgm:pt modelId="{B19A38C9-CC21-40C2-AB73-DFB862595303}" type="sibTrans" cxnId="{318920E7-6D89-44B8-9FFC-2CB93C50F0F9}">
      <dgm:prSet/>
      <dgm:spPr/>
      <dgm:t>
        <a:bodyPr/>
        <a:lstStyle/>
        <a:p>
          <a:endParaRPr lang="ru-RU"/>
        </a:p>
      </dgm:t>
    </dgm:pt>
    <dgm:pt modelId="{05C43202-5C5C-4CA1-BA3A-2AF27835AAE5}">
      <dgm:prSet phldrT="[Текст]"/>
      <dgm:spPr/>
      <dgm:t>
        <a:bodyPr/>
        <a:lstStyle/>
        <a:p>
          <a:r>
            <a:rPr lang="ru-RU" dirty="0" smtClean="0"/>
            <a:t>Направленность действия инструментов</a:t>
          </a:r>
          <a:endParaRPr lang="ru-RU" dirty="0"/>
        </a:p>
      </dgm:t>
    </dgm:pt>
    <dgm:pt modelId="{AA88B5C0-29D5-4FEE-A34C-60AF692EA5A1}" type="parTrans" cxnId="{33AA2939-39E9-44C4-80D2-3D2E7318EDDD}">
      <dgm:prSet/>
      <dgm:spPr/>
      <dgm:t>
        <a:bodyPr/>
        <a:lstStyle/>
        <a:p>
          <a:endParaRPr lang="ru-RU"/>
        </a:p>
      </dgm:t>
    </dgm:pt>
    <dgm:pt modelId="{0AB99BC5-A3A6-4A49-B688-FF7FECF36978}" type="sibTrans" cxnId="{33AA2939-39E9-44C4-80D2-3D2E7318EDDD}">
      <dgm:prSet/>
      <dgm:spPr/>
      <dgm:t>
        <a:bodyPr/>
        <a:lstStyle/>
        <a:p>
          <a:endParaRPr lang="ru-RU"/>
        </a:p>
      </dgm:t>
    </dgm:pt>
    <dgm:pt modelId="{A7723097-DDDB-4186-86D6-34DEEE344700}" type="pres">
      <dgm:prSet presAssocID="{F045B2B8-BE5C-4BFB-A99E-23B125444D9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98724E-68B0-4F28-B344-11B32C949514}" type="pres">
      <dgm:prSet presAssocID="{F045B2B8-BE5C-4BFB-A99E-23B125444D9C}" presName="hierFlow" presStyleCnt="0"/>
      <dgm:spPr/>
    </dgm:pt>
    <dgm:pt modelId="{DD507FE6-6EB6-4113-AFC2-7555FDD9F00F}" type="pres">
      <dgm:prSet presAssocID="{F045B2B8-BE5C-4BFB-A99E-23B125444D9C}" presName="firstBuf" presStyleCnt="0"/>
      <dgm:spPr/>
    </dgm:pt>
    <dgm:pt modelId="{D9809F22-CD15-40A1-A84F-94FCD3799588}" type="pres">
      <dgm:prSet presAssocID="{F045B2B8-BE5C-4BFB-A99E-23B125444D9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7CDD4BF-A547-4970-A94B-A8041A13219D}" type="pres">
      <dgm:prSet presAssocID="{B77B9BB0-6D44-40DC-8F42-1525B680CF3C}" presName="Name14" presStyleCnt="0"/>
      <dgm:spPr/>
    </dgm:pt>
    <dgm:pt modelId="{773B73F0-DC9E-4F12-9200-62B16E97BCD1}" type="pres">
      <dgm:prSet presAssocID="{B77B9BB0-6D44-40DC-8F42-1525B680CF3C}" presName="level1Shape" presStyleLbl="node0" presStyleIdx="0" presStyleCnt="1" custScaleX="3087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5E5DD0-6FA0-45A4-82B2-6866E63B3F3C}" type="pres">
      <dgm:prSet presAssocID="{B77B9BB0-6D44-40DC-8F42-1525B680CF3C}" presName="hierChild2" presStyleCnt="0"/>
      <dgm:spPr/>
    </dgm:pt>
    <dgm:pt modelId="{2D32B6AC-859C-400F-B54B-777A97708E1C}" type="pres">
      <dgm:prSet presAssocID="{7977CCC1-65FB-40CC-9059-283B8D7DDD1E}" presName="Name19" presStyleLbl="parChTrans1D2" presStyleIdx="0" presStyleCnt="2"/>
      <dgm:spPr/>
      <dgm:t>
        <a:bodyPr/>
        <a:lstStyle/>
        <a:p>
          <a:endParaRPr lang="ru-RU"/>
        </a:p>
      </dgm:t>
    </dgm:pt>
    <dgm:pt modelId="{F571A4BB-8035-4136-9B05-239153B1F1FC}" type="pres">
      <dgm:prSet presAssocID="{5ABFC906-EAFD-4E95-91B4-B699EC32700F}" presName="Name21" presStyleCnt="0"/>
      <dgm:spPr/>
    </dgm:pt>
    <dgm:pt modelId="{82722610-AB43-4798-A006-94398FA310C3}" type="pres">
      <dgm:prSet presAssocID="{5ABFC906-EAFD-4E95-91B4-B699EC32700F}" presName="level2Shape" presStyleLbl="node2" presStyleIdx="0" presStyleCnt="2" custScaleX="135783"/>
      <dgm:spPr/>
      <dgm:t>
        <a:bodyPr/>
        <a:lstStyle/>
        <a:p>
          <a:endParaRPr lang="ru-RU"/>
        </a:p>
      </dgm:t>
    </dgm:pt>
    <dgm:pt modelId="{358034FD-DC3F-4364-83AC-7F5AC8DAEE00}" type="pres">
      <dgm:prSet presAssocID="{5ABFC906-EAFD-4E95-91B4-B699EC32700F}" presName="hierChild3" presStyleCnt="0"/>
      <dgm:spPr/>
    </dgm:pt>
    <dgm:pt modelId="{ED315F32-9764-4832-B880-5E3B673854D2}" type="pres">
      <dgm:prSet presAssocID="{E0DF1C99-E637-4B33-BB62-ECDA52090C54}" presName="Name19" presStyleLbl="parChTrans1D3" presStyleIdx="0" presStyleCnt="2"/>
      <dgm:spPr/>
      <dgm:t>
        <a:bodyPr/>
        <a:lstStyle/>
        <a:p>
          <a:endParaRPr lang="ru-RU"/>
        </a:p>
      </dgm:t>
    </dgm:pt>
    <dgm:pt modelId="{D572074E-3731-45C4-B329-C7BFDED2B12E}" type="pres">
      <dgm:prSet presAssocID="{A57BE8CB-A7F4-4B57-BC4B-9292B9F41B84}" presName="Name21" presStyleCnt="0"/>
      <dgm:spPr/>
    </dgm:pt>
    <dgm:pt modelId="{1884D7CB-617B-431F-A4F1-A01BB54E7DCF}" type="pres">
      <dgm:prSet presAssocID="{A57BE8CB-A7F4-4B57-BC4B-9292B9F41B84}" presName="level2Shape" presStyleLbl="node3" presStyleIdx="0" presStyleCnt="2" custScaleX="133967"/>
      <dgm:spPr/>
      <dgm:t>
        <a:bodyPr/>
        <a:lstStyle/>
        <a:p>
          <a:endParaRPr lang="ru-RU"/>
        </a:p>
      </dgm:t>
    </dgm:pt>
    <dgm:pt modelId="{D2D85A96-6A8A-4D5A-967D-940C7F40B978}" type="pres">
      <dgm:prSet presAssocID="{A57BE8CB-A7F4-4B57-BC4B-9292B9F41B84}" presName="hierChild3" presStyleCnt="0"/>
      <dgm:spPr/>
    </dgm:pt>
    <dgm:pt modelId="{67E07C60-A275-43C0-BEA0-5C2989F6BBD9}" type="pres">
      <dgm:prSet presAssocID="{AA6EC489-765D-419A-9967-A460FFDA76B0}" presName="Name19" presStyleLbl="parChTrans1D2" presStyleIdx="1" presStyleCnt="2"/>
      <dgm:spPr/>
      <dgm:t>
        <a:bodyPr/>
        <a:lstStyle/>
        <a:p>
          <a:endParaRPr lang="ru-RU"/>
        </a:p>
      </dgm:t>
    </dgm:pt>
    <dgm:pt modelId="{920FF606-7FE6-4297-A91F-78C037B6B1E2}" type="pres">
      <dgm:prSet presAssocID="{5D913D3E-15E5-4DBF-AFD9-886A9A48AAC0}" presName="Name21" presStyleCnt="0"/>
      <dgm:spPr/>
    </dgm:pt>
    <dgm:pt modelId="{BF195342-F831-4980-8AD4-DB9F3CF07DD6}" type="pres">
      <dgm:prSet presAssocID="{5D913D3E-15E5-4DBF-AFD9-886A9A48AAC0}" presName="level2Shape" presStyleLbl="node2" presStyleIdx="1" presStyleCnt="2" custScaleX="136979"/>
      <dgm:spPr/>
      <dgm:t>
        <a:bodyPr/>
        <a:lstStyle/>
        <a:p>
          <a:endParaRPr lang="ru-RU"/>
        </a:p>
      </dgm:t>
    </dgm:pt>
    <dgm:pt modelId="{41D65420-A9C1-4521-B7E7-3621D7E5B08A}" type="pres">
      <dgm:prSet presAssocID="{5D913D3E-15E5-4DBF-AFD9-886A9A48AAC0}" presName="hierChild3" presStyleCnt="0"/>
      <dgm:spPr/>
    </dgm:pt>
    <dgm:pt modelId="{649538DD-EB8C-4CB6-9165-F3449C5220D0}" type="pres">
      <dgm:prSet presAssocID="{EB8DB7D8-BEF5-4BF0-B27D-EBD256AA2DD7}" presName="Name19" presStyleLbl="parChTrans1D3" presStyleIdx="1" presStyleCnt="2"/>
      <dgm:spPr/>
      <dgm:t>
        <a:bodyPr/>
        <a:lstStyle/>
        <a:p>
          <a:endParaRPr lang="ru-RU"/>
        </a:p>
      </dgm:t>
    </dgm:pt>
    <dgm:pt modelId="{57642D6F-570A-4D17-BEEF-1156189F4EC8}" type="pres">
      <dgm:prSet presAssocID="{E03A8B04-33DA-4E37-B286-CD1A858E2E73}" presName="Name21" presStyleCnt="0"/>
      <dgm:spPr/>
    </dgm:pt>
    <dgm:pt modelId="{91EB75A9-ED1B-4423-9274-86725C92C4A0}" type="pres">
      <dgm:prSet presAssocID="{E03A8B04-33DA-4E37-B286-CD1A858E2E73}" presName="level2Shape" presStyleLbl="node3" presStyleIdx="1" presStyleCnt="2" custScaleX="140841"/>
      <dgm:spPr/>
      <dgm:t>
        <a:bodyPr/>
        <a:lstStyle/>
        <a:p>
          <a:endParaRPr lang="ru-RU"/>
        </a:p>
      </dgm:t>
    </dgm:pt>
    <dgm:pt modelId="{DBD11A8F-6D5D-434E-8AF7-8E666F315356}" type="pres">
      <dgm:prSet presAssocID="{E03A8B04-33DA-4E37-B286-CD1A858E2E73}" presName="hierChild3" presStyleCnt="0"/>
      <dgm:spPr/>
    </dgm:pt>
    <dgm:pt modelId="{06272C4B-5DA7-4AD4-9AAA-06B7B4414706}" type="pres">
      <dgm:prSet presAssocID="{F045B2B8-BE5C-4BFB-A99E-23B125444D9C}" presName="bgShapesFlow" presStyleCnt="0"/>
      <dgm:spPr/>
    </dgm:pt>
    <dgm:pt modelId="{DBC60667-B1B3-45AE-9B5D-A46A3AAC59B1}" type="pres">
      <dgm:prSet presAssocID="{B8496A7C-62C7-47FA-91CC-27009FC4DC68}" presName="rectComp" presStyleCnt="0"/>
      <dgm:spPr/>
    </dgm:pt>
    <dgm:pt modelId="{C00D1E7A-58D3-44BB-AB17-8817145FC5DC}" type="pres">
      <dgm:prSet presAssocID="{B8496A7C-62C7-47FA-91CC-27009FC4DC68}" presName="bgRect" presStyleLbl="bgShp" presStyleIdx="0" presStyleCnt="2" custScaleX="100000" custLinFactY="16167" custLinFactNeighborY="100000"/>
      <dgm:spPr/>
      <dgm:t>
        <a:bodyPr/>
        <a:lstStyle/>
        <a:p>
          <a:endParaRPr lang="ru-RU"/>
        </a:p>
      </dgm:t>
    </dgm:pt>
    <dgm:pt modelId="{EE81A7F7-A87E-4293-B124-F8224C599FDA}" type="pres">
      <dgm:prSet presAssocID="{B8496A7C-62C7-47FA-91CC-27009FC4DC68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215F2-6191-415A-840E-CB8C6BE6AE2B}" type="pres">
      <dgm:prSet presAssocID="{B8496A7C-62C7-47FA-91CC-27009FC4DC68}" presName="spComp" presStyleCnt="0"/>
      <dgm:spPr/>
    </dgm:pt>
    <dgm:pt modelId="{D99E7909-F9D9-4548-BB17-DED4C53C376C}" type="pres">
      <dgm:prSet presAssocID="{B8496A7C-62C7-47FA-91CC-27009FC4DC68}" presName="vSp" presStyleCnt="0"/>
      <dgm:spPr/>
    </dgm:pt>
    <dgm:pt modelId="{C4DF4376-19E0-4DE1-A831-56DC9EEFA0C9}" type="pres">
      <dgm:prSet presAssocID="{05C43202-5C5C-4CA1-BA3A-2AF27835AAE5}" presName="rectComp" presStyleCnt="0"/>
      <dgm:spPr/>
    </dgm:pt>
    <dgm:pt modelId="{5FB16147-1BF6-4E43-B1F1-315BC0325556}" type="pres">
      <dgm:prSet presAssocID="{05C43202-5C5C-4CA1-BA3A-2AF27835AAE5}" presName="bgRect" presStyleLbl="bgShp" presStyleIdx="1" presStyleCnt="2" custScaleX="100000" custLinFactY="20622" custLinFactNeighborY="100000"/>
      <dgm:spPr/>
      <dgm:t>
        <a:bodyPr/>
        <a:lstStyle/>
        <a:p>
          <a:endParaRPr lang="ru-RU"/>
        </a:p>
      </dgm:t>
    </dgm:pt>
    <dgm:pt modelId="{7470F74D-EC03-4177-979E-D471A111FFEB}" type="pres">
      <dgm:prSet presAssocID="{05C43202-5C5C-4CA1-BA3A-2AF27835AAE5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335BCC-105B-4F1F-BEC9-E2C569F57898}" type="presOf" srcId="{E03A8B04-33DA-4E37-B286-CD1A858E2E73}" destId="{91EB75A9-ED1B-4423-9274-86725C92C4A0}" srcOrd="0" destOrd="0" presId="urn:microsoft.com/office/officeart/2005/8/layout/hierarchy6"/>
    <dgm:cxn modelId="{18A5C437-F2EC-450B-B25D-F9D4A3B15E0F}" type="presOf" srcId="{05C43202-5C5C-4CA1-BA3A-2AF27835AAE5}" destId="{5FB16147-1BF6-4E43-B1F1-315BC0325556}" srcOrd="0" destOrd="0" presId="urn:microsoft.com/office/officeart/2005/8/layout/hierarchy6"/>
    <dgm:cxn modelId="{CE6F9B56-0CD0-4D6A-868B-B8CC6728992C}" type="presOf" srcId="{5ABFC906-EAFD-4E95-91B4-B699EC32700F}" destId="{82722610-AB43-4798-A006-94398FA310C3}" srcOrd="0" destOrd="0" presId="urn:microsoft.com/office/officeart/2005/8/layout/hierarchy6"/>
    <dgm:cxn modelId="{497BDD63-493E-41BA-BB13-02AB1BEEAA5F}" type="presOf" srcId="{05C43202-5C5C-4CA1-BA3A-2AF27835AAE5}" destId="{7470F74D-EC03-4177-979E-D471A111FFEB}" srcOrd="1" destOrd="0" presId="urn:microsoft.com/office/officeart/2005/8/layout/hierarchy6"/>
    <dgm:cxn modelId="{B9F2454D-20D7-44AA-BC2A-72CF0C77567B}" type="presOf" srcId="{E0DF1C99-E637-4B33-BB62-ECDA52090C54}" destId="{ED315F32-9764-4832-B880-5E3B673854D2}" srcOrd="0" destOrd="0" presId="urn:microsoft.com/office/officeart/2005/8/layout/hierarchy6"/>
    <dgm:cxn modelId="{8E1C0F45-6927-4727-B428-4D0569590819}" srcId="{F045B2B8-BE5C-4BFB-A99E-23B125444D9C}" destId="{B77B9BB0-6D44-40DC-8F42-1525B680CF3C}" srcOrd="0" destOrd="0" parTransId="{4710B79C-107A-417E-95FA-4858CF962612}" sibTransId="{8BE5E7EE-2F8B-42D0-8893-6FA8B24996C1}"/>
    <dgm:cxn modelId="{E814F87B-B1D0-4EE9-A2D9-464FA63ABC58}" srcId="{5ABFC906-EAFD-4E95-91B4-B699EC32700F}" destId="{A57BE8CB-A7F4-4B57-BC4B-9292B9F41B84}" srcOrd="0" destOrd="0" parTransId="{E0DF1C99-E637-4B33-BB62-ECDA52090C54}" sibTransId="{15A0B239-5F5F-4CE0-AC9B-C4D02FAF04EA}"/>
    <dgm:cxn modelId="{D67013F1-95F1-4653-BFFE-AA94F6631C14}" type="presOf" srcId="{F045B2B8-BE5C-4BFB-A99E-23B125444D9C}" destId="{A7723097-DDDB-4186-86D6-34DEEE344700}" srcOrd="0" destOrd="0" presId="urn:microsoft.com/office/officeart/2005/8/layout/hierarchy6"/>
    <dgm:cxn modelId="{8DC5C3CA-BAC5-45BB-92D7-2F561E6AC9E1}" type="presOf" srcId="{7977CCC1-65FB-40CC-9059-283B8D7DDD1E}" destId="{2D32B6AC-859C-400F-B54B-777A97708E1C}" srcOrd="0" destOrd="0" presId="urn:microsoft.com/office/officeart/2005/8/layout/hierarchy6"/>
    <dgm:cxn modelId="{318920E7-6D89-44B8-9FFC-2CB93C50F0F9}" srcId="{F045B2B8-BE5C-4BFB-A99E-23B125444D9C}" destId="{B8496A7C-62C7-47FA-91CC-27009FC4DC68}" srcOrd="1" destOrd="0" parTransId="{0A26DC18-EB33-4F52-AD21-8A63343B9C9A}" sibTransId="{B19A38C9-CC21-40C2-AB73-DFB862595303}"/>
    <dgm:cxn modelId="{8B6E30E4-1635-4C01-B616-2663AA14A2E9}" type="presOf" srcId="{A57BE8CB-A7F4-4B57-BC4B-9292B9F41B84}" destId="{1884D7CB-617B-431F-A4F1-A01BB54E7DCF}" srcOrd="0" destOrd="0" presId="urn:microsoft.com/office/officeart/2005/8/layout/hierarchy6"/>
    <dgm:cxn modelId="{33AA2939-39E9-44C4-80D2-3D2E7318EDDD}" srcId="{F045B2B8-BE5C-4BFB-A99E-23B125444D9C}" destId="{05C43202-5C5C-4CA1-BA3A-2AF27835AAE5}" srcOrd="2" destOrd="0" parTransId="{AA88B5C0-29D5-4FEE-A34C-60AF692EA5A1}" sibTransId="{0AB99BC5-A3A6-4A49-B688-FF7FECF36978}"/>
    <dgm:cxn modelId="{B5D992DC-A88C-49F6-BE3D-35CE089DBC8B}" srcId="{5D913D3E-15E5-4DBF-AFD9-886A9A48AAC0}" destId="{E03A8B04-33DA-4E37-B286-CD1A858E2E73}" srcOrd="0" destOrd="0" parTransId="{EB8DB7D8-BEF5-4BF0-B27D-EBD256AA2DD7}" sibTransId="{B48253EE-8C2F-4E9B-8577-5F04024B6BCF}"/>
    <dgm:cxn modelId="{218F710C-56A6-4F12-81BE-1266426A4FCA}" type="presOf" srcId="{B8496A7C-62C7-47FA-91CC-27009FC4DC68}" destId="{EE81A7F7-A87E-4293-B124-F8224C599FDA}" srcOrd="1" destOrd="0" presId="urn:microsoft.com/office/officeart/2005/8/layout/hierarchy6"/>
    <dgm:cxn modelId="{B309EE84-C625-4A8C-9658-35839D8A58FB}" type="presOf" srcId="{5D913D3E-15E5-4DBF-AFD9-886A9A48AAC0}" destId="{BF195342-F831-4980-8AD4-DB9F3CF07DD6}" srcOrd="0" destOrd="0" presId="urn:microsoft.com/office/officeart/2005/8/layout/hierarchy6"/>
    <dgm:cxn modelId="{B45E7460-5992-445D-A7F3-DD055D2E485F}" srcId="{B77B9BB0-6D44-40DC-8F42-1525B680CF3C}" destId="{5ABFC906-EAFD-4E95-91B4-B699EC32700F}" srcOrd="0" destOrd="0" parTransId="{7977CCC1-65FB-40CC-9059-283B8D7DDD1E}" sibTransId="{74713DB3-6123-4005-BD16-5701A92D695F}"/>
    <dgm:cxn modelId="{30754A7F-725B-4C2E-A694-43E106A1D1AD}" type="presOf" srcId="{AA6EC489-765D-419A-9967-A460FFDA76B0}" destId="{67E07C60-A275-43C0-BEA0-5C2989F6BBD9}" srcOrd="0" destOrd="0" presId="urn:microsoft.com/office/officeart/2005/8/layout/hierarchy6"/>
    <dgm:cxn modelId="{3D8308BA-C94D-4A75-A94D-DDCFF7B077D3}" type="presOf" srcId="{B8496A7C-62C7-47FA-91CC-27009FC4DC68}" destId="{C00D1E7A-58D3-44BB-AB17-8817145FC5DC}" srcOrd="0" destOrd="0" presId="urn:microsoft.com/office/officeart/2005/8/layout/hierarchy6"/>
    <dgm:cxn modelId="{84740316-226F-4313-80E3-735F72D48941}" type="presOf" srcId="{EB8DB7D8-BEF5-4BF0-B27D-EBD256AA2DD7}" destId="{649538DD-EB8C-4CB6-9165-F3449C5220D0}" srcOrd="0" destOrd="0" presId="urn:microsoft.com/office/officeart/2005/8/layout/hierarchy6"/>
    <dgm:cxn modelId="{7BC436F1-D2F2-4E7C-8735-32839C07A4FE}" srcId="{B77B9BB0-6D44-40DC-8F42-1525B680CF3C}" destId="{5D913D3E-15E5-4DBF-AFD9-886A9A48AAC0}" srcOrd="1" destOrd="0" parTransId="{AA6EC489-765D-419A-9967-A460FFDA76B0}" sibTransId="{92A27160-640A-4EEF-A3D0-143F4CB59721}"/>
    <dgm:cxn modelId="{C2334A67-DD16-4B2A-AE94-2EEFC0E33A4D}" type="presOf" srcId="{B77B9BB0-6D44-40DC-8F42-1525B680CF3C}" destId="{773B73F0-DC9E-4F12-9200-62B16E97BCD1}" srcOrd="0" destOrd="0" presId="urn:microsoft.com/office/officeart/2005/8/layout/hierarchy6"/>
    <dgm:cxn modelId="{5FDD7236-75CE-455C-8E32-D2DF569A4321}" type="presParOf" srcId="{A7723097-DDDB-4186-86D6-34DEEE344700}" destId="{5598724E-68B0-4F28-B344-11B32C949514}" srcOrd="0" destOrd="0" presId="urn:microsoft.com/office/officeart/2005/8/layout/hierarchy6"/>
    <dgm:cxn modelId="{E6131B9D-A076-433F-ABAA-816B01B38D7A}" type="presParOf" srcId="{5598724E-68B0-4F28-B344-11B32C949514}" destId="{DD507FE6-6EB6-4113-AFC2-7555FDD9F00F}" srcOrd="0" destOrd="0" presId="urn:microsoft.com/office/officeart/2005/8/layout/hierarchy6"/>
    <dgm:cxn modelId="{D84996DA-7930-4D39-966A-CE7A3FFCCE88}" type="presParOf" srcId="{5598724E-68B0-4F28-B344-11B32C949514}" destId="{D9809F22-CD15-40A1-A84F-94FCD3799588}" srcOrd="1" destOrd="0" presId="urn:microsoft.com/office/officeart/2005/8/layout/hierarchy6"/>
    <dgm:cxn modelId="{DD4C6BEF-1AF7-46F8-BFE7-65E40BB148A2}" type="presParOf" srcId="{D9809F22-CD15-40A1-A84F-94FCD3799588}" destId="{07CDD4BF-A547-4970-A94B-A8041A13219D}" srcOrd="0" destOrd="0" presId="urn:microsoft.com/office/officeart/2005/8/layout/hierarchy6"/>
    <dgm:cxn modelId="{EA8359E7-8435-48A3-A31B-2AB49DDEE462}" type="presParOf" srcId="{07CDD4BF-A547-4970-A94B-A8041A13219D}" destId="{773B73F0-DC9E-4F12-9200-62B16E97BCD1}" srcOrd="0" destOrd="0" presId="urn:microsoft.com/office/officeart/2005/8/layout/hierarchy6"/>
    <dgm:cxn modelId="{CA140977-7476-4991-AC38-8EFA7AA03D6B}" type="presParOf" srcId="{07CDD4BF-A547-4970-A94B-A8041A13219D}" destId="{BD5E5DD0-6FA0-45A4-82B2-6866E63B3F3C}" srcOrd="1" destOrd="0" presId="urn:microsoft.com/office/officeart/2005/8/layout/hierarchy6"/>
    <dgm:cxn modelId="{E30A0442-C659-43B1-B2F9-C88382129850}" type="presParOf" srcId="{BD5E5DD0-6FA0-45A4-82B2-6866E63B3F3C}" destId="{2D32B6AC-859C-400F-B54B-777A97708E1C}" srcOrd="0" destOrd="0" presId="urn:microsoft.com/office/officeart/2005/8/layout/hierarchy6"/>
    <dgm:cxn modelId="{78D6DB9B-6ADE-4A5B-9CFB-310CE96EDC2D}" type="presParOf" srcId="{BD5E5DD0-6FA0-45A4-82B2-6866E63B3F3C}" destId="{F571A4BB-8035-4136-9B05-239153B1F1FC}" srcOrd="1" destOrd="0" presId="urn:microsoft.com/office/officeart/2005/8/layout/hierarchy6"/>
    <dgm:cxn modelId="{D5F0EFD2-39EE-4BFD-ABA5-0AD76DB0D546}" type="presParOf" srcId="{F571A4BB-8035-4136-9B05-239153B1F1FC}" destId="{82722610-AB43-4798-A006-94398FA310C3}" srcOrd="0" destOrd="0" presId="urn:microsoft.com/office/officeart/2005/8/layout/hierarchy6"/>
    <dgm:cxn modelId="{CA29D04A-8BA3-4918-9D8E-F296802CFF27}" type="presParOf" srcId="{F571A4BB-8035-4136-9B05-239153B1F1FC}" destId="{358034FD-DC3F-4364-83AC-7F5AC8DAEE00}" srcOrd="1" destOrd="0" presId="urn:microsoft.com/office/officeart/2005/8/layout/hierarchy6"/>
    <dgm:cxn modelId="{A566E1DA-2B95-4DA9-80D4-3E705CD6E7BD}" type="presParOf" srcId="{358034FD-DC3F-4364-83AC-7F5AC8DAEE00}" destId="{ED315F32-9764-4832-B880-5E3B673854D2}" srcOrd="0" destOrd="0" presId="urn:microsoft.com/office/officeart/2005/8/layout/hierarchy6"/>
    <dgm:cxn modelId="{6FA8F4CB-290A-440D-B525-B1A9722CC931}" type="presParOf" srcId="{358034FD-DC3F-4364-83AC-7F5AC8DAEE00}" destId="{D572074E-3731-45C4-B329-C7BFDED2B12E}" srcOrd="1" destOrd="0" presId="urn:microsoft.com/office/officeart/2005/8/layout/hierarchy6"/>
    <dgm:cxn modelId="{EB51B04E-53B6-4BE1-AE77-8BAD6C86BEBC}" type="presParOf" srcId="{D572074E-3731-45C4-B329-C7BFDED2B12E}" destId="{1884D7CB-617B-431F-A4F1-A01BB54E7DCF}" srcOrd="0" destOrd="0" presId="urn:microsoft.com/office/officeart/2005/8/layout/hierarchy6"/>
    <dgm:cxn modelId="{90F1A888-C1AB-4344-973F-1EC93D89BE4B}" type="presParOf" srcId="{D572074E-3731-45C4-B329-C7BFDED2B12E}" destId="{D2D85A96-6A8A-4D5A-967D-940C7F40B978}" srcOrd="1" destOrd="0" presId="urn:microsoft.com/office/officeart/2005/8/layout/hierarchy6"/>
    <dgm:cxn modelId="{BB9E132B-4E09-4742-BAB0-B35E61B5FE75}" type="presParOf" srcId="{BD5E5DD0-6FA0-45A4-82B2-6866E63B3F3C}" destId="{67E07C60-A275-43C0-BEA0-5C2989F6BBD9}" srcOrd="2" destOrd="0" presId="urn:microsoft.com/office/officeart/2005/8/layout/hierarchy6"/>
    <dgm:cxn modelId="{11AE3B32-8EB3-465D-B0D0-612C71F39EF6}" type="presParOf" srcId="{BD5E5DD0-6FA0-45A4-82B2-6866E63B3F3C}" destId="{920FF606-7FE6-4297-A91F-78C037B6B1E2}" srcOrd="3" destOrd="0" presId="urn:microsoft.com/office/officeart/2005/8/layout/hierarchy6"/>
    <dgm:cxn modelId="{858021C1-B6A3-49E3-AC4A-6B1EF1EA5ABD}" type="presParOf" srcId="{920FF606-7FE6-4297-A91F-78C037B6B1E2}" destId="{BF195342-F831-4980-8AD4-DB9F3CF07DD6}" srcOrd="0" destOrd="0" presId="urn:microsoft.com/office/officeart/2005/8/layout/hierarchy6"/>
    <dgm:cxn modelId="{699A6182-E037-43D1-A16B-D02203A46C0C}" type="presParOf" srcId="{920FF606-7FE6-4297-A91F-78C037B6B1E2}" destId="{41D65420-A9C1-4521-B7E7-3621D7E5B08A}" srcOrd="1" destOrd="0" presId="urn:microsoft.com/office/officeart/2005/8/layout/hierarchy6"/>
    <dgm:cxn modelId="{E906C222-6762-4321-80C2-8D876BBBD0C4}" type="presParOf" srcId="{41D65420-A9C1-4521-B7E7-3621D7E5B08A}" destId="{649538DD-EB8C-4CB6-9165-F3449C5220D0}" srcOrd="0" destOrd="0" presId="urn:microsoft.com/office/officeart/2005/8/layout/hierarchy6"/>
    <dgm:cxn modelId="{AC2086C1-C553-43D0-98BE-26FD6CDD7D98}" type="presParOf" srcId="{41D65420-A9C1-4521-B7E7-3621D7E5B08A}" destId="{57642D6F-570A-4D17-BEEF-1156189F4EC8}" srcOrd="1" destOrd="0" presId="urn:microsoft.com/office/officeart/2005/8/layout/hierarchy6"/>
    <dgm:cxn modelId="{979DE809-F5F3-4134-A786-30FE5CF7C4AB}" type="presParOf" srcId="{57642D6F-570A-4D17-BEEF-1156189F4EC8}" destId="{91EB75A9-ED1B-4423-9274-86725C92C4A0}" srcOrd="0" destOrd="0" presId="urn:microsoft.com/office/officeart/2005/8/layout/hierarchy6"/>
    <dgm:cxn modelId="{761838C5-CEE2-4517-BD51-20F357275882}" type="presParOf" srcId="{57642D6F-570A-4D17-BEEF-1156189F4EC8}" destId="{DBD11A8F-6D5D-434E-8AF7-8E666F315356}" srcOrd="1" destOrd="0" presId="urn:microsoft.com/office/officeart/2005/8/layout/hierarchy6"/>
    <dgm:cxn modelId="{A9AF5F56-6C63-4F4E-A9FB-8F6D1388D5BC}" type="presParOf" srcId="{A7723097-DDDB-4186-86D6-34DEEE344700}" destId="{06272C4B-5DA7-4AD4-9AAA-06B7B4414706}" srcOrd="1" destOrd="0" presId="urn:microsoft.com/office/officeart/2005/8/layout/hierarchy6"/>
    <dgm:cxn modelId="{9AE86955-35D8-443E-878A-6DF28BA4949B}" type="presParOf" srcId="{06272C4B-5DA7-4AD4-9AAA-06B7B4414706}" destId="{DBC60667-B1B3-45AE-9B5D-A46A3AAC59B1}" srcOrd="0" destOrd="0" presId="urn:microsoft.com/office/officeart/2005/8/layout/hierarchy6"/>
    <dgm:cxn modelId="{58CB02D4-6D09-4275-A9F8-991621CBB855}" type="presParOf" srcId="{DBC60667-B1B3-45AE-9B5D-A46A3AAC59B1}" destId="{C00D1E7A-58D3-44BB-AB17-8817145FC5DC}" srcOrd="0" destOrd="0" presId="urn:microsoft.com/office/officeart/2005/8/layout/hierarchy6"/>
    <dgm:cxn modelId="{87C00727-FA7F-42C6-869D-EA6669CC34C7}" type="presParOf" srcId="{DBC60667-B1B3-45AE-9B5D-A46A3AAC59B1}" destId="{EE81A7F7-A87E-4293-B124-F8224C599FDA}" srcOrd="1" destOrd="0" presId="urn:microsoft.com/office/officeart/2005/8/layout/hierarchy6"/>
    <dgm:cxn modelId="{2D2DC00E-1C93-417A-AE9E-03D7FE1228AD}" type="presParOf" srcId="{06272C4B-5DA7-4AD4-9AAA-06B7B4414706}" destId="{8E6215F2-6191-415A-840E-CB8C6BE6AE2B}" srcOrd="1" destOrd="0" presId="urn:microsoft.com/office/officeart/2005/8/layout/hierarchy6"/>
    <dgm:cxn modelId="{38D01652-5CAB-401C-9AB9-39CCE00DE168}" type="presParOf" srcId="{8E6215F2-6191-415A-840E-CB8C6BE6AE2B}" destId="{D99E7909-F9D9-4548-BB17-DED4C53C376C}" srcOrd="0" destOrd="0" presId="urn:microsoft.com/office/officeart/2005/8/layout/hierarchy6"/>
    <dgm:cxn modelId="{D0A0A9A6-01F4-4983-A6F2-216059646E3D}" type="presParOf" srcId="{06272C4B-5DA7-4AD4-9AAA-06B7B4414706}" destId="{C4DF4376-19E0-4DE1-A831-56DC9EEFA0C9}" srcOrd="2" destOrd="0" presId="urn:microsoft.com/office/officeart/2005/8/layout/hierarchy6"/>
    <dgm:cxn modelId="{BF4F9861-A105-4ED0-B4BF-B5C14BFA074D}" type="presParOf" srcId="{C4DF4376-19E0-4DE1-A831-56DC9EEFA0C9}" destId="{5FB16147-1BF6-4E43-B1F1-315BC0325556}" srcOrd="0" destOrd="0" presId="urn:microsoft.com/office/officeart/2005/8/layout/hierarchy6"/>
    <dgm:cxn modelId="{883FD195-0DDC-4FD3-8A12-F5C2A5B508F0}" type="presParOf" srcId="{C4DF4376-19E0-4DE1-A831-56DC9EEFA0C9}" destId="{7470F74D-EC03-4177-979E-D471A111FFE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16147-1BF6-4E43-B1F1-315BC0325556}">
      <dsp:nvSpPr>
        <dsp:cNvPr id="0" name=""/>
        <dsp:cNvSpPr/>
      </dsp:nvSpPr>
      <dsp:spPr>
        <a:xfrm>
          <a:off x="0" y="3481414"/>
          <a:ext cx="8568952" cy="15029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Направленность действия инструментов</a:t>
          </a:r>
          <a:endParaRPr lang="ru-RU" sz="2400" kern="1200" dirty="0"/>
        </a:p>
      </dsp:txBody>
      <dsp:txXfrm>
        <a:off x="0" y="3481414"/>
        <a:ext cx="2570685" cy="1502913"/>
      </dsp:txXfrm>
    </dsp:sp>
    <dsp:sp modelId="{C00D1E7A-58D3-44BB-AB17-8817145FC5DC}">
      <dsp:nvSpPr>
        <dsp:cNvPr id="0" name=""/>
        <dsp:cNvSpPr/>
      </dsp:nvSpPr>
      <dsp:spPr>
        <a:xfrm>
          <a:off x="0" y="1795818"/>
          <a:ext cx="8568952" cy="15029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Сфера действия механизма</a:t>
          </a:r>
          <a:endParaRPr lang="ru-RU" sz="2400" kern="1200" dirty="0"/>
        </a:p>
      </dsp:txBody>
      <dsp:txXfrm>
        <a:off x="0" y="1795818"/>
        <a:ext cx="2570685" cy="1502913"/>
      </dsp:txXfrm>
    </dsp:sp>
    <dsp:sp modelId="{773B73F0-DC9E-4F12-9200-62B16E97BCD1}">
      <dsp:nvSpPr>
        <dsp:cNvPr id="0" name=""/>
        <dsp:cNvSpPr/>
      </dsp:nvSpPr>
      <dsp:spPr>
        <a:xfrm>
          <a:off x="2583787" y="175171"/>
          <a:ext cx="5800683" cy="1252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Геоэкономический механизм обеспечения конкурентоспособности туристской дестинации</a:t>
          </a:r>
          <a:endParaRPr lang="ru-RU" sz="2100" kern="1200" dirty="0"/>
        </a:p>
      </dsp:txBody>
      <dsp:txXfrm>
        <a:off x="2620469" y="211853"/>
        <a:ext cx="5727319" cy="1179064"/>
      </dsp:txXfrm>
    </dsp:sp>
    <dsp:sp modelId="{2D32B6AC-859C-400F-B54B-777A97708E1C}">
      <dsp:nvSpPr>
        <dsp:cNvPr id="0" name=""/>
        <dsp:cNvSpPr/>
      </dsp:nvSpPr>
      <dsp:spPr>
        <a:xfrm>
          <a:off x="3906050" y="1427600"/>
          <a:ext cx="1578078" cy="500971"/>
        </a:xfrm>
        <a:custGeom>
          <a:avLst/>
          <a:gdLst/>
          <a:ahLst/>
          <a:cxnLst/>
          <a:rect l="0" t="0" r="0" b="0"/>
          <a:pathLst>
            <a:path>
              <a:moveTo>
                <a:pt x="1578078" y="0"/>
              </a:moveTo>
              <a:lnTo>
                <a:pt x="1578078" y="250485"/>
              </a:lnTo>
              <a:lnTo>
                <a:pt x="0" y="250485"/>
              </a:lnTo>
              <a:lnTo>
                <a:pt x="0" y="500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22610-AB43-4798-A006-94398FA310C3}">
      <dsp:nvSpPr>
        <dsp:cNvPr id="0" name=""/>
        <dsp:cNvSpPr/>
      </dsp:nvSpPr>
      <dsp:spPr>
        <a:xfrm>
          <a:off x="2630612" y="1928571"/>
          <a:ext cx="2550876" cy="1252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Внешнее туристское пространство </a:t>
          </a:r>
          <a:endParaRPr lang="ru-RU" sz="2100" kern="1200" dirty="0"/>
        </a:p>
      </dsp:txBody>
      <dsp:txXfrm>
        <a:off x="2667294" y="1965253"/>
        <a:ext cx="2477512" cy="1179064"/>
      </dsp:txXfrm>
    </dsp:sp>
    <dsp:sp modelId="{ED315F32-9764-4832-B880-5E3B673854D2}">
      <dsp:nvSpPr>
        <dsp:cNvPr id="0" name=""/>
        <dsp:cNvSpPr/>
      </dsp:nvSpPr>
      <dsp:spPr>
        <a:xfrm>
          <a:off x="3860330" y="3180999"/>
          <a:ext cx="91440" cy="500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9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4D7CB-617B-431F-A4F1-A01BB54E7DCF}">
      <dsp:nvSpPr>
        <dsp:cNvPr id="0" name=""/>
        <dsp:cNvSpPr/>
      </dsp:nvSpPr>
      <dsp:spPr>
        <a:xfrm>
          <a:off x="2647670" y="3681970"/>
          <a:ext cx="2516760" cy="1252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Улучшение геоэкономического положения</a:t>
          </a:r>
          <a:endParaRPr lang="ru-RU" sz="2100" kern="1200" dirty="0"/>
        </a:p>
      </dsp:txBody>
      <dsp:txXfrm>
        <a:off x="2684352" y="3718652"/>
        <a:ext cx="2443396" cy="1179064"/>
      </dsp:txXfrm>
    </dsp:sp>
    <dsp:sp modelId="{67E07C60-A275-43C0-BEA0-5C2989F6BBD9}">
      <dsp:nvSpPr>
        <dsp:cNvPr id="0" name=""/>
        <dsp:cNvSpPr/>
      </dsp:nvSpPr>
      <dsp:spPr>
        <a:xfrm>
          <a:off x="5484129" y="1427600"/>
          <a:ext cx="1566844" cy="500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485"/>
              </a:lnTo>
              <a:lnTo>
                <a:pt x="1566844" y="250485"/>
              </a:lnTo>
              <a:lnTo>
                <a:pt x="1566844" y="500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95342-F831-4980-8AD4-DB9F3CF07DD6}">
      <dsp:nvSpPr>
        <dsp:cNvPr id="0" name=""/>
        <dsp:cNvSpPr/>
      </dsp:nvSpPr>
      <dsp:spPr>
        <a:xfrm>
          <a:off x="5764300" y="1928571"/>
          <a:ext cx="2573345" cy="1252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Внутренняя структура дестинации</a:t>
          </a:r>
          <a:endParaRPr lang="ru-RU" sz="2100" kern="1200" dirty="0"/>
        </a:p>
      </dsp:txBody>
      <dsp:txXfrm>
        <a:off x="5800982" y="1965253"/>
        <a:ext cx="2499981" cy="1179064"/>
      </dsp:txXfrm>
    </dsp:sp>
    <dsp:sp modelId="{649538DD-EB8C-4CB6-9165-F3449C5220D0}">
      <dsp:nvSpPr>
        <dsp:cNvPr id="0" name=""/>
        <dsp:cNvSpPr/>
      </dsp:nvSpPr>
      <dsp:spPr>
        <a:xfrm>
          <a:off x="7005253" y="3180999"/>
          <a:ext cx="91440" cy="500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9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B75A9-ED1B-4423-9274-86725C92C4A0}">
      <dsp:nvSpPr>
        <dsp:cNvPr id="0" name=""/>
        <dsp:cNvSpPr/>
      </dsp:nvSpPr>
      <dsp:spPr>
        <a:xfrm>
          <a:off x="5728024" y="3681970"/>
          <a:ext cx="2645898" cy="1252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Формирование </a:t>
          </a:r>
          <a:r>
            <a:rPr lang="ru-RU" sz="2100" kern="1200" dirty="0" err="1" smtClean="0"/>
            <a:t>полноструктурной</a:t>
          </a:r>
          <a:r>
            <a:rPr lang="ru-RU" sz="2100" kern="1200" dirty="0" smtClean="0"/>
            <a:t> дестинации</a:t>
          </a:r>
          <a:endParaRPr lang="ru-RU" sz="2100" kern="1200" dirty="0"/>
        </a:p>
      </dsp:txBody>
      <dsp:txXfrm>
        <a:off x="5764706" y="3718652"/>
        <a:ext cx="2572534" cy="1179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E2D19C-55E6-411E-B38F-7D753409F7EC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320375-662E-4026-8A7C-A3B88C271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18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3C3A6A3-A653-4ABA-9510-44A255C68C22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23216A8-67E6-4AAF-B18F-2D175418C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E30D-8A0C-4FD7-8C79-F36911567D7F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CC928-D6B9-4FED-89BA-B50D442CF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46A78-BBE6-48DB-99AF-7BE0B1C7C80E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2907-189E-4046-B090-26DC2CB94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8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9D9D-DBDF-41AB-9715-28917A0C758A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85F4-09E2-41EF-B7F4-DFDD2A8B2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2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5077-30AE-4A9D-B33C-11A41582B73D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A984-4D6F-4387-B168-78C1545D0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65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ABC3A-C126-4DF4-957A-D4334C3144E3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5DDE-3221-4933-9414-172F1A060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9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E3B5-3478-47FB-8F97-72AA06181B9F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8679-BDAB-47FC-8671-3A02751F8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4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AE21A-A0D9-47FA-B75F-91A0C71C0654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8322-ACF6-478B-B235-C67E5DF7E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5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8F71-1ACE-40D3-9A60-DEFC43DCDD21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7681-E31F-4688-B45A-546A9BA29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4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736FC-F1FF-4E05-97E0-7BC196459169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53BE-B0AE-4D09-837E-FBD5E2097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4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52F5A-8FD5-40AE-BF02-9BCB9A0714C0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A22AD-FD1B-46BE-A986-9DF6F9304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8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BEDB-D120-4330-BD98-ADAADAF3AA0F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9AE5-3E2E-40DB-96C9-C87AEB637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10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18AA0B-605D-4712-83A5-2411AEA7033F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31D5E4-EE8D-4F92-A7A9-C279D9A5E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/>
              <a:t>О геоэкономическом механизме повышения конкурентоспособности туристской дестинации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4357688"/>
            <a:ext cx="7345363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А.И.Тарасенок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Минск, 08.09.2014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8ED9A-EE1E-4C59-914D-2A41FB1ABCC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Модель поляризованного мирового туристского пространства И.И. Пирожника, 1996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4904"/>
            <a:ext cx="9144000" cy="449309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Центры развития международного туризма</a:t>
            </a:r>
            <a:r>
              <a:rPr lang="ru-RU" sz="2800" dirty="0" smtClean="0"/>
              <a:t> (Западная и Северная Европа, Северная Америка, Центральная и Восточная Азия);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Зона интенсивного развития</a:t>
            </a:r>
            <a:r>
              <a:rPr lang="ru-RU" sz="2800" dirty="0" smtClean="0"/>
              <a:t> (Южная Европа, Карибский регион, Юго-Восточная Азия, Микронезия);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Периферийная зона экстенсивного развития</a:t>
            </a:r>
            <a:r>
              <a:rPr lang="ru-RU" sz="2800" dirty="0" smtClean="0"/>
              <a:t> (Центрально-Восточная Европа, Северная Африка, Восточное Средиземноморье);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Периферийная зона в состоянии стагнации</a:t>
            </a:r>
            <a:r>
              <a:rPr lang="ru-RU" sz="2800" dirty="0" smtClean="0"/>
              <a:t> (Центральная и Южная Америка; Западная, Центральная, Восточная и Южная Африка; Южная Азия, Ближний Восток, </a:t>
            </a:r>
            <a:r>
              <a:rPr lang="ru-RU" sz="2800" dirty="0" err="1" smtClean="0"/>
              <a:t>Австралазия</a:t>
            </a:r>
            <a:r>
              <a:rPr lang="ru-RU" sz="2800" dirty="0" smtClean="0"/>
              <a:t>, Меланезия, Полинезия). </a:t>
            </a:r>
          </a:p>
        </p:txBody>
      </p:sp>
    </p:spTree>
    <p:extLst>
      <p:ext uri="{BB962C8B-B14F-4D97-AF65-F5344CB8AC3E}">
        <p14:creationId xmlns:p14="http://schemas.microsoft.com/office/powerpoint/2010/main" val="353285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1285875"/>
            <a:ext cx="9144000" cy="785813"/>
          </a:xfrm>
        </p:spPr>
        <p:txBody>
          <a:bodyPr/>
          <a:lstStyle/>
          <a:p>
            <a:r>
              <a:rPr lang="ru-RU" sz="2000" b="1" dirty="0" smtClean="0"/>
              <a:t>Положение Беларуси в мировом туристском пространстве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de-DE" sz="2000" dirty="0" smtClean="0"/>
              <a:t>Die Lage der Republik Belarus im Weltraum des Tourismus</a:t>
            </a:r>
            <a:endParaRPr lang="ru-RU" sz="2000" dirty="0" smtClean="0"/>
          </a:p>
        </p:txBody>
      </p:sp>
      <p:pic>
        <p:nvPicPr>
          <p:cNvPr id="15363" name="Содержимое 4" descr="2.1.bmp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2714625"/>
            <a:ext cx="3571875" cy="2389188"/>
          </a:xfrm>
        </p:spPr>
      </p:pic>
      <p:pic>
        <p:nvPicPr>
          <p:cNvPr id="4101" name="Содержимое 6" descr="1 объемы направления и сферы инновационных потоков.bm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3284" y="2357438"/>
            <a:ext cx="3209925" cy="2149475"/>
          </a:xfrm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71500" y="5143500"/>
            <a:ext cx="47148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000" b="1"/>
              <a:t>Региональная структура мирового туристского пространства (И.И. Пирожник, 1996).</a:t>
            </a:r>
          </a:p>
          <a:p>
            <a:pPr eaLnBrk="1" hangingPunct="1"/>
            <a:r>
              <a:rPr lang="ru-RU" sz="800"/>
              <a:t>1 – 22 мезорегионы мира: 1 – Центрально-Восточная Европа, 2 – Северная Европа, </a:t>
            </a:r>
          </a:p>
          <a:p>
            <a:pPr eaLnBrk="1" hangingPunct="1"/>
            <a:r>
              <a:rPr lang="ru-RU" sz="800"/>
              <a:t>3 – Южная Европа, 4 – Западная Европа, 5 – Северная Америка, 6 – Центральная Америка, </a:t>
            </a:r>
          </a:p>
          <a:p>
            <a:pPr eaLnBrk="1" hangingPunct="1"/>
            <a:r>
              <a:rPr lang="ru-RU" sz="800"/>
              <a:t>7 – Карибский мезорегион, 8 – Южная Америка, 9 – Северная Африка, </a:t>
            </a:r>
          </a:p>
          <a:p>
            <a:pPr eaLnBrk="1" hangingPunct="1"/>
            <a:r>
              <a:rPr lang="ru-RU" sz="800"/>
              <a:t>10 – Западная Африка, 11 – Центральная Африка, 12 – Восточная Африка, </a:t>
            </a:r>
          </a:p>
          <a:p>
            <a:pPr eaLnBrk="1" hangingPunct="1"/>
            <a:r>
              <a:rPr lang="ru-RU" sz="800"/>
              <a:t>13 – Южная Африка, 14 – Центральная и Восточная Азия, 15 – Юго-Восточная Азия, </a:t>
            </a:r>
          </a:p>
          <a:p>
            <a:pPr eaLnBrk="1" hangingPunct="1"/>
            <a:r>
              <a:rPr lang="ru-RU" sz="800"/>
              <a:t>16 – Южная Азия, 17 – Ближний Восток, 18 – Восточное Средиземноморье, </a:t>
            </a:r>
          </a:p>
          <a:p>
            <a:pPr eaLnBrk="1" hangingPunct="1"/>
            <a:r>
              <a:rPr lang="ru-RU" sz="800"/>
              <a:t>19 – Австралазия, 20 – Меланезия, 21 – Полинезия, 22 – Микронезия;</a:t>
            </a:r>
          </a:p>
          <a:p>
            <a:pPr eaLnBrk="1" hangingPunct="1"/>
            <a:r>
              <a:rPr lang="en-US" sz="800"/>
              <a:t>I</a:t>
            </a:r>
            <a:r>
              <a:rPr lang="ru-RU" sz="800"/>
              <a:t> – центры развития международного туризма, </a:t>
            </a:r>
            <a:r>
              <a:rPr lang="en-US" sz="800"/>
              <a:t>II</a:t>
            </a:r>
            <a:r>
              <a:rPr lang="ru-RU" sz="800"/>
              <a:t> – зона интенсивного развития туризма, </a:t>
            </a:r>
          </a:p>
          <a:p>
            <a:pPr eaLnBrk="1" hangingPunct="1"/>
            <a:r>
              <a:rPr lang="en-US" sz="800"/>
              <a:t>IIIa</a:t>
            </a:r>
            <a:r>
              <a:rPr lang="ru-RU" sz="800"/>
              <a:t> – периферийная зона экстенсивного развития, </a:t>
            </a:r>
          </a:p>
          <a:p>
            <a:pPr eaLnBrk="1" hangingPunct="1"/>
            <a:r>
              <a:rPr lang="en-US" sz="800"/>
              <a:t>IIIb</a:t>
            </a:r>
            <a:r>
              <a:rPr lang="ru-RU" sz="800"/>
              <a:t> – периферийная зона в состоянии стагнации.</a:t>
            </a:r>
          </a:p>
        </p:txBody>
      </p:sp>
      <p:pic>
        <p:nvPicPr>
          <p:cNvPr id="4103" name="Содержимое 6" descr="1 объемы направления и сферы инновационных потоков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32099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углом 8"/>
          <p:cNvSpPr/>
          <p:nvPr/>
        </p:nvSpPr>
        <p:spPr>
          <a:xfrm rot="5400000">
            <a:off x="8036719" y="4036219"/>
            <a:ext cx="1071563" cy="4286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Содержимое 4" descr="2.1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714625"/>
            <a:ext cx="357187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 влево 15"/>
          <p:cNvSpPr/>
          <p:nvPr/>
        </p:nvSpPr>
        <p:spPr>
          <a:xfrm rot="1621242">
            <a:off x="2363788" y="4951413"/>
            <a:ext cx="3621087" cy="269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721090">
            <a:off x="2546350" y="3700463"/>
            <a:ext cx="2735263" cy="155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Кольцо 11"/>
          <p:cNvSpPr/>
          <p:nvPr/>
        </p:nvSpPr>
        <p:spPr>
          <a:xfrm>
            <a:off x="5143500" y="3143250"/>
            <a:ext cx="1714500" cy="500063"/>
          </a:xfrm>
          <a:prstGeom prst="donut">
            <a:avLst>
              <a:gd name="adj" fmla="val 15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5500688" y="5286375"/>
            <a:ext cx="1928812" cy="571500"/>
          </a:xfrm>
          <a:prstGeom prst="donut">
            <a:avLst>
              <a:gd name="adj" fmla="val 7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руговая стрелка 13"/>
          <p:cNvSpPr/>
          <p:nvPr/>
        </p:nvSpPr>
        <p:spPr>
          <a:xfrm rot="16738561">
            <a:off x="1996282" y="3606006"/>
            <a:ext cx="762000" cy="642937"/>
          </a:xfrm>
          <a:prstGeom prst="circularArrow">
            <a:avLst>
              <a:gd name="adj1" fmla="val 6293"/>
              <a:gd name="adj2" fmla="val 1142319"/>
              <a:gd name="adj3" fmla="val 20935462"/>
              <a:gd name="adj4" fmla="val 10800000"/>
              <a:gd name="adj5" fmla="val 13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374" name="TextBox 16"/>
          <p:cNvSpPr txBox="1">
            <a:spLocks noChangeArrowheads="1"/>
          </p:cNvSpPr>
          <p:nvPr/>
        </p:nvSpPr>
        <p:spPr bwMode="auto">
          <a:xfrm>
            <a:off x="428625" y="2857500"/>
            <a:ext cx="59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b="1"/>
              <a:t>Kern</a:t>
            </a:r>
            <a:endParaRPr lang="ru-RU" sz="1400" b="1"/>
          </a:p>
        </p:txBody>
      </p:sp>
      <p:sp>
        <p:nvSpPr>
          <p:cNvPr id="15375" name="TextBox 17"/>
          <p:cNvSpPr txBox="1">
            <a:spLocks noChangeArrowheads="1"/>
          </p:cNvSpPr>
          <p:nvPr/>
        </p:nvSpPr>
        <p:spPr bwMode="auto">
          <a:xfrm>
            <a:off x="214313" y="2357438"/>
            <a:ext cx="822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/>
              <a:t>Zonen:</a:t>
            </a:r>
            <a:endParaRPr lang="ru-RU" sz="1600"/>
          </a:p>
        </p:txBody>
      </p:sp>
      <p:sp>
        <p:nvSpPr>
          <p:cNvPr id="15376" name="TextBox 18"/>
          <p:cNvSpPr txBox="1">
            <a:spLocks noChangeArrowheads="1"/>
          </p:cNvSpPr>
          <p:nvPr/>
        </p:nvSpPr>
        <p:spPr bwMode="auto">
          <a:xfrm>
            <a:off x="214313" y="3357563"/>
            <a:ext cx="10017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/>
              <a:t>Intensive</a:t>
            </a:r>
          </a:p>
          <a:p>
            <a:pPr eaLnBrk="1" hangingPunct="1"/>
            <a:r>
              <a:rPr lang="de-DE" sz="1200"/>
              <a:t>Entwicklung</a:t>
            </a:r>
            <a:endParaRPr lang="ru-RU" sz="1200"/>
          </a:p>
        </p:txBody>
      </p:sp>
      <p:sp>
        <p:nvSpPr>
          <p:cNvPr id="15377" name="TextBox 19"/>
          <p:cNvSpPr txBox="1">
            <a:spLocks noChangeArrowheads="1"/>
          </p:cNvSpPr>
          <p:nvPr/>
        </p:nvSpPr>
        <p:spPr bwMode="auto">
          <a:xfrm>
            <a:off x="214313" y="3929063"/>
            <a:ext cx="10017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/>
              <a:t>Extensive</a:t>
            </a:r>
          </a:p>
          <a:p>
            <a:pPr eaLnBrk="1" hangingPunct="1"/>
            <a:r>
              <a:rPr lang="de-DE" sz="1200"/>
              <a:t>Entwicklung</a:t>
            </a:r>
            <a:endParaRPr lang="ru-RU" sz="1200"/>
          </a:p>
        </p:txBody>
      </p:sp>
      <p:sp>
        <p:nvSpPr>
          <p:cNvPr id="15378" name="TextBox 20"/>
          <p:cNvSpPr txBox="1">
            <a:spLocks noChangeArrowheads="1"/>
          </p:cNvSpPr>
          <p:nvPr/>
        </p:nvSpPr>
        <p:spPr bwMode="auto">
          <a:xfrm>
            <a:off x="357188" y="4572000"/>
            <a:ext cx="917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/>
              <a:t>Stagnation</a:t>
            </a:r>
            <a:endParaRPr lang="ru-RU" sz="1200"/>
          </a:p>
        </p:txBody>
      </p:sp>
      <p:sp>
        <p:nvSpPr>
          <p:cNvPr id="22" name="TextBox 21"/>
          <p:cNvSpPr txBox="1"/>
          <p:nvPr/>
        </p:nvSpPr>
        <p:spPr>
          <a:xfrm>
            <a:off x="2000250" y="2857500"/>
            <a:ext cx="5207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50" dirty="0" err="1"/>
              <a:t>N.Am</a:t>
            </a:r>
            <a:endParaRPr lang="ru-RU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3071813" y="2786063"/>
            <a:ext cx="62071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50" dirty="0"/>
              <a:t>N.</a:t>
            </a:r>
            <a:r>
              <a:rPr lang="en-US" sz="1050" dirty="0"/>
              <a:t>&amp;W.</a:t>
            </a:r>
          </a:p>
          <a:p>
            <a:pPr>
              <a:defRPr/>
            </a:pPr>
            <a:r>
              <a:rPr lang="en-US" sz="1050" dirty="0"/>
              <a:t>Europe</a:t>
            </a:r>
            <a:endParaRPr lang="ru-RU" sz="1050" dirty="0"/>
          </a:p>
        </p:txBody>
      </p:sp>
      <p:sp>
        <p:nvSpPr>
          <p:cNvPr id="15381" name="TextBox 23"/>
          <p:cNvSpPr txBox="1">
            <a:spLocks noChangeArrowheads="1"/>
          </p:cNvSpPr>
          <p:nvPr/>
        </p:nvSpPr>
        <p:spPr bwMode="auto">
          <a:xfrm>
            <a:off x="2214563" y="3714750"/>
            <a:ext cx="595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/>
              <a:t>M.</a:t>
            </a:r>
            <a:r>
              <a:rPr lang="en-US" sz="1000"/>
              <a:t>&amp;O.</a:t>
            </a:r>
          </a:p>
          <a:p>
            <a:pPr eaLnBrk="1" hangingPunct="1"/>
            <a:r>
              <a:rPr lang="en-US" sz="1000"/>
              <a:t>Europe</a:t>
            </a:r>
            <a:endParaRPr lang="ru-RU" sz="1000"/>
          </a:p>
        </p:txBody>
      </p:sp>
      <p:sp>
        <p:nvSpPr>
          <p:cNvPr id="25" name="TextBox 24"/>
          <p:cNvSpPr txBox="1"/>
          <p:nvPr/>
        </p:nvSpPr>
        <p:spPr>
          <a:xfrm>
            <a:off x="4214813" y="2857500"/>
            <a:ext cx="6635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50" dirty="0" err="1"/>
              <a:t>O.Asien</a:t>
            </a:r>
            <a:endParaRPr lang="ru-RU" sz="1050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6802B-B589-4F61-ABFD-8DC2508B031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9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Инструменты продвижения Беларуси как дестинации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Кейс 2.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78679-BDAB-47FC-8671-3A02751F806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78679-BDAB-47FC-8671-3A02751F806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pSp>
        <p:nvGrpSpPr>
          <p:cNvPr id="7" name="Полотно 28"/>
          <p:cNvGrpSpPr/>
          <p:nvPr/>
        </p:nvGrpSpPr>
        <p:grpSpPr>
          <a:xfrm>
            <a:off x="0" y="1173238"/>
            <a:ext cx="6984776" cy="5682229"/>
            <a:chOff x="0" y="0"/>
            <a:chExt cx="6196965" cy="518604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6196965" cy="518604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122108" y="61866"/>
              <a:ext cx="5239080" cy="5057363"/>
            </a:xfrm>
            <a:prstGeom prst="ellipse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637765" y="585668"/>
              <a:ext cx="4249017" cy="3990788"/>
            </a:xfrm>
            <a:prstGeom prst="ellipse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1314308" y="1176284"/>
              <a:ext cx="2895107" cy="2800481"/>
            </a:xfrm>
            <a:prstGeom prst="ellipse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26"/>
            <p:cNvSpPr>
              <a:spLocks noChangeArrowheads="1"/>
            </p:cNvSpPr>
            <p:nvPr/>
          </p:nvSpPr>
          <p:spPr bwMode="auto">
            <a:xfrm>
              <a:off x="2018902" y="1861763"/>
              <a:ext cx="1504895" cy="1466644"/>
            </a:xfrm>
            <a:prstGeom prst="ellipse">
              <a:avLst/>
            </a:prstGeom>
            <a:solidFill>
              <a:srgbClr val="E36C0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5291883" y="175700"/>
              <a:ext cx="533809" cy="247465"/>
            </a:xfrm>
            <a:prstGeom prst="rect">
              <a:avLst/>
            </a:prstGeom>
            <a:solidFill>
              <a:srgbClr val="E36C0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5291883" y="499880"/>
              <a:ext cx="532984" cy="245815"/>
            </a:xfrm>
            <a:prstGeom prst="rect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5291883" y="834782"/>
              <a:ext cx="532984" cy="245815"/>
            </a:xfrm>
            <a:prstGeom prst="rect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30"/>
            <p:cNvSpPr>
              <a:spLocks noChangeArrowheads="1"/>
            </p:cNvSpPr>
            <p:nvPr/>
          </p:nvSpPr>
          <p:spPr bwMode="auto">
            <a:xfrm>
              <a:off x="5291883" y="1176284"/>
              <a:ext cx="532984" cy="245815"/>
            </a:xfrm>
            <a:prstGeom prst="rect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5902421" y="175700"/>
              <a:ext cx="132833" cy="2862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1</a:t>
              </a: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5923873" y="461935"/>
              <a:ext cx="131183" cy="2845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2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5923873" y="834782"/>
              <a:ext cx="132008" cy="2854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3</a:t>
              </a:r>
            </a:p>
          </p:txBody>
        </p:sp>
        <p:sp>
          <p:nvSpPr>
            <p:cNvPr id="20" name="Text Box 34"/>
            <p:cNvSpPr txBox="1">
              <a:spLocks noChangeArrowheads="1"/>
            </p:cNvSpPr>
            <p:nvPr/>
          </p:nvSpPr>
          <p:spPr bwMode="auto">
            <a:xfrm>
              <a:off x="5923873" y="1137515"/>
              <a:ext cx="132008" cy="2845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4</a:t>
              </a:r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2253217" y="1928579"/>
              <a:ext cx="1155898" cy="533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Национальный туристический портал (сайт)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1891844" y="2576112"/>
              <a:ext cx="1770561" cy="5147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Упрощение визового режима для экономически развитых стран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2253217" y="1120192"/>
              <a:ext cx="971911" cy="7407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Национальный рекламный ролик для зарубежных телеканалов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1314308" y="1928579"/>
              <a:ext cx="857229" cy="4660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Снижение цен на авиаперелет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Text Box 39"/>
            <p:cNvSpPr txBox="1">
              <a:spLocks noChangeArrowheads="1"/>
            </p:cNvSpPr>
            <p:nvPr/>
          </p:nvSpPr>
          <p:spPr bwMode="auto">
            <a:xfrm>
              <a:off x="3461918" y="2185942"/>
              <a:ext cx="832477" cy="3423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Событийный маркетинг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Text Box 40"/>
            <p:cNvSpPr txBox="1">
              <a:spLocks noChangeArrowheads="1"/>
            </p:cNvSpPr>
            <p:nvPr/>
          </p:nvSpPr>
          <p:spPr bwMode="auto">
            <a:xfrm>
              <a:off x="2138535" y="3328406"/>
              <a:ext cx="1270580" cy="4949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Национальный стенд на 3-4 основных турвыставках мира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7" name="Text Box 41"/>
            <p:cNvSpPr txBox="1">
              <a:spLocks noChangeArrowheads="1"/>
            </p:cNvSpPr>
            <p:nvPr/>
          </p:nvSpPr>
          <p:spPr bwMode="auto">
            <a:xfrm>
              <a:off x="637765" y="2891218"/>
              <a:ext cx="866305" cy="685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Национальный стенд на  турвыставках в соседних странах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8" name="Text Box 42"/>
            <p:cNvSpPr txBox="1">
              <a:spLocks noChangeArrowheads="1"/>
            </p:cNvSpPr>
            <p:nvPr/>
          </p:nvSpPr>
          <p:spPr bwMode="auto">
            <a:xfrm>
              <a:off x="3881869" y="3090840"/>
              <a:ext cx="914983" cy="6566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Пресс-туры для журналистов и рекламные туры для зарубежных туроператоров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9" name="Text Box 43"/>
            <p:cNvSpPr txBox="1">
              <a:spLocks noChangeArrowheads="1"/>
            </p:cNvSpPr>
            <p:nvPr/>
          </p:nvSpPr>
          <p:spPr bwMode="auto">
            <a:xfrm>
              <a:off x="2228465" y="4034507"/>
              <a:ext cx="1180649" cy="4660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Печатные материалы о возможностях туризма в Беларуси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Text Box 44"/>
            <p:cNvSpPr txBox="1">
              <a:spLocks noChangeArrowheads="1"/>
            </p:cNvSpPr>
            <p:nvPr/>
          </p:nvSpPr>
          <p:spPr bwMode="auto">
            <a:xfrm>
              <a:off x="3777088" y="1013782"/>
              <a:ext cx="1019764" cy="6953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Создание сети зарубежных туристических информационных центров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Text Box 45"/>
            <p:cNvSpPr txBox="1">
              <a:spLocks noChangeArrowheads="1"/>
            </p:cNvSpPr>
            <p:nvPr/>
          </p:nvSpPr>
          <p:spPr bwMode="auto">
            <a:xfrm>
              <a:off x="739247" y="779515"/>
              <a:ext cx="914983" cy="3406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Сувенирная продукция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6260841" y="2897806"/>
            <a:ext cx="26316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Сгруппированная структура инструментов </a:t>
            </a:r>
            <a:r>
              <a:rPr lang="ru-RU" sz="1400" b="1" dirty="0" smtClean="0"/>
              <a:t>туристского маркетинга Беларуси</a:t>
            </a:r>
            <a:r>
              <a:rPr lang="ru-RU" sz="1400" dirty="0" smtClean="0"/>
              <a:t>. </a:t>
            </a:r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Группы</a:t>
            </a:r>
            <a:r>
              <a:rPr lang="ru-RU" sz="1400" dirty="0"/>
              <a:t>: </a:t>
            </a:r>
            <a:endParaRPr lang="ru-RU" sz="1400" dirty="0" smtClean="0"/>
          </a:p>
          <a:p>
            <a:r>
              <a:rPr lang="ru-RU" sz="1400" dirty="0" smtClean="0"/>
              <a:t>1 </a:t>
            </a:r>
            <a:r>
              <a:rPr lang="ru-RU" sz="1400" dirty="0"/>
              <a:t>– основные ключевые инструменты, </a:t>
            </a:r>
            <a:endParaRPr lang="ru-RU" sz="1400" dirty="0" smtClean="0"/>
          </a:p>
          <a:p>
            <a:r>
              <a:rPr lang="ru-RU" sz="1400" dirty="0" smtClean="0"/>
              <a:t>2 </a:t>
            </a:r>
            <a:r>
              <a:rPr lang="ru-RU" sz="1400" dirty="0"/>
              <a:t>– основные сопутствующие инструменты, </a:t>
            </a:r>
            <a:endParaRPr lang="ru-RU" sz="1400" dirty="0" smtClean="0"/>
          </a:p>
          <a:p>
            <a:r>
              <a:rPr lang="ru-RU" sz="1400" dirty="0" smtClean="0"/>
              <a:t>3 </a:t>
            </a:r>
            <a:r>
              <a:rPr lang="ru-RU" sz="1400" dirty="0"/>
              <a:t>– дополнительные вспомогательные инструменты, </a:t>
            </a:r>
          </a:p>
          <a:p>
            <a:r>
              <a:rPr lang="ru-RU" sz="1400" dirty="0"/>
              <a:t>4 – второстепенные инструменты.</a:t>
            </a:r>
          </a:p>
        </p:txBody>
      </p:sp>
    </p:spTree>
    <p:extLst>
      <p:ext uri="{BB962C8B-B14F-4D97-AF65-F5344CB8AC3E}">
        <p14:creationId xmlns:p14="http://schemas.microsoft.com/office/powerpoint/2010/main" val="579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Создание </a:t>
            </a:r>
            <a:r>
              <a:rPr lang="ru-RU" dirty="0" err="1" smtClean="0"/>
              <a:t>полноструктурной</a:t>
            </a:r>
            <a:r>
              <a:rPr lang="ru-RU" dirty="0" smtClean="0"/>
              <a:t> дестинации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Кейс 3.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78679-BDAB-47FC-8671-3A02751F806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DDC3F2-D497-457A-8AE3-636B37ECF882}" type="slidenum">
              <a:rPr lang="ru-RU" smtClean="0"/>
              <a:pPr eaLnBrk="1" hangingPunct="1"/>
              <a:t>15</a:t>
            </a:fld>
            <a:endParaRPr lang="ru-RU" smtClean="0"/>
          </a:p>
        </p:txBody>
      </p:sp>
      <p:grpSp>
        <p:nvGrpSpPr>
          <p:cNvPr id="75780" name="Group 4"/>
          <p:cNvGrpSpPr>
            <a:grpSpLocks noChangeAspect="1"/>
          </p:cNvGrpSpPr>
          <p:nvPr/>
        </p:nvGrpSpPr>
        <p:grpSpPr bwMode="auto">
          <a:xfrm>
            <a:off x="176964" y="1916831"/>
            <a:ext cx="8859531" cy="4941339"/>
            <a:chOff x="2274" y="1256"/>
            <a:chExt cx="7200" cy="4320"/>
          </a:xfrm>
        </p:grpSpPr>
        <p:sp>
          <p:nvSpPr>
            <p:cNvPr id="75781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274" y="1256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82" name="Rectangle 18"/>
            <p:cNvSpPr>
              <a:spLocks noChangeArrowheads="1"/>
            </p:cNvSpPr>
            <p:nvPr/>
          </p:nvSpPr>
          <p:spPr bwMode="auto">
            <a:xfrm>
              <a:off x="6792" y="4461"/>
              <a:ext cx="2258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>
                  <a:cs typeface="Times New Roman" pitchFamily="18" charset="0"/>
                </a:rPr>
                <a:t>Аттракционный </a:t>
              </a:r>
              <a:endParaRPr lang="ru-RU" sz="2000" b="1" dirty="0"/>
            </a:p>
            <a:p>
              <a:pPr algn="ctr" eaLnBrk="0" hangingPunct="0"/>
              <a:r>
                <a:rPr lang="ru-RU" sz="2000" b="1" dirty="0">
                  <a:cs typeface="Times New Roman" pitchFamily="18" charset="0"/>
                </a:rPr>
                <a:t>пункт</a:t>
              </a:r>
              <a:endParaRPr lang="ru-RU" sz="2000" b="1" dirty="0"/>
            </a:p>
          </p:txBody>
        </p:sp>
        <p:sp>
          <p:nvSpPr>
            <p:cNvPr id="75783" name="Rectangle 17"/>
            <p:cNvSpPr>
              <a:spLocks noChangeArrowheads="1"/>
            </p:cNvSpPr>
            <p:nvPr/>
          </p:nvSpPr>
          <p:spPr bwMode="auto">
            <a:xfrm>
              <a:off x="6792" y="3904"/>
              <a:ext cx="2258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>
                  <a:cs typeface="Times New Roman" pitchFamily="18" charset="0"/>
                </a:rPr>
                <a:t>Туристский центр, местность</a:t>
              </a:r>
              <a:endParaRPr lang="ru-RU" sz="2000" b="1" dirty="0"/>
            </a:p>
          </p:txBody>
        </p:sp>
        <p:sp>
          <p:nvSpPr>
            <p:cNvPr id="75784" name="Rectangle 16"/>
            <p:cNvSpPr>
              <a:spLocks noChangeArrowheads="1"/>
            </p:cNvSpPr>
            <p:nvPr/>
          </p:nvSpPr>
          <p:spPr bwMode="auto">
            <a:xfrm>
              <a:off x="6792" y="3346"/>
              <a:ext cx="2258" cy="5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>
                  <a:cs typeface="Times New Roman" pitchFamily="18" charset="0"/>
                </a:rPr>
                <a:t>Туристский регион</a:t>
              </a:r>
              <a:endParaRPr lang="ru-RU" sz="2000" b="1" dirty="0"/>
            </a:p>
          </p:txBody>
        </p:sp>
        <p:sp>
          <p:nvSpPr>
            <p:cNvPr id="75785" name="Rectangle 15"/>
            <p:cNvSpPr>
              <a:spLocks noChangeArrowheads="1"/>
            </p:cNvSpPr>
            <p:nvPr/>
          </p:nvSpPr>
          <p:spPr bwMode="auto">
            <a:xfrm>
              <a:off x="6792" y="2789"/>
              <a:ext cx="2258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200" b="1" dirty="0" smtClean="0">
                  <a:cs typeface="Times New Roman" pitchFamily="18" charset="0"/>
                </a:rPr>
                <a:t>Страна</a:t>
              </a:r>
              <a:endParaRPr lang="ru-RU" sz="3200" b="1" dirty="0">
                <a:latin typeface="Times New Roman" pitchFamily="18" charset="0"/>
              </a:endParaRPr>
            </a:p>
          </p:txBody>
        </p:sp>
        <p:sp>
          <p:nvSpPr>
            <p:cNvPr id="75786" name="Rectangle 14"/>
            <p:cNvSpPr>
              <a:spLocks noChangeArrowheads="1"/>
            </p:cNvSpPr>
            <p:nvPr/>
          </p:nvSpPr>
          <p:spPr bwMode="auto">
            <a:xfrm>
              <a:off x="6792" y="2231"/>
              <a:ext cx="2258" cy="5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>
                  <a:cs typeface="Times New Roman" pitchFamily="18" charset="0"/>
                </a:rPr>
                <a:t>Международный</a:t>
              </a:r>
              <a:endParaRPr lang="ru-RU" sz="2000"/>
            </a:p>
            <a:p>
              <a:pPr algn="ctr" eaLnBrk="0" hangingPunct="0"/>
              <a:r>
                <a:rPr lang="ru-RU" sz="2000">
                  <a:cs typeface="Times New Roman" pitchFamily="18" charset="0"/>
                </a:rPr>
                <a:t>регион</a:t>
              </a:r>
              <a:endParaRPr lang="ru-RU" sz="2000"/>
            </a:p>
          </p:txBody>
        </p:sp>
        <p:sp>
          <p:nvSpPr>
            <p:cNvPr id="75787" name="Rectangle 13"/>
            <p:cNvSpPr>
              <a:spLocks noChangeArrowheads="1"/>
            </p:cNvSpPr>
            <p:nvPr/>
          </p:nvSpPr>
          <p:spPr bwMode="auto">
            <a:xfrm>
              <a:off x="6792" y="1674"/>
              <a:ext cx="2258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>
                  <a:cs typeface="Times New Roman" pitchFamily="18" charset="0"/>
                </a:rPr>
                <a:t>Континент</a:t>
              </a:r>
              <a:endParaRPr lang="ru-RU" sz="2800"/>
            </a:p>
          </p:txBody>
        </p:sp>
        <p:sp>
          <p:nvSpPr>
            <p:cNvPr id="75788" name="Line 12"/>
            <p:cNvSpPr>
              <a:spLocks noChangeShapeType="1"/>
            </p:cNvSpPr>
            <p:nvPr/>
          </p:nvSpPr>
          <p:spPr bwMode="auto">
            <a:xfrm flipH="1">
              <a:off x="2415" y="5019"/>
              <a:ext cx="437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89" name="Line 11"/>
            <p:cNvSpPr>
              <a:spLocks noChangeShapeType="1"/>
            </p:cNvSpPr>
            <p:nvPr/>
          </p:nvSpPr>
          <p:spPr bwMode="auto">
            <a:xfrm flipV="1">
              <a:off x="2839" y="1953"/>
              <a:ext cx="3953" cy="30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0" name="Line 10"/>
            <p:cNvSpPr>
              <a:spLocks noChangeShapeType="1"/>
            </p:cNvSpPr>
            <p:nvPr/>
          </p:nvSpPr>
          <p:spPr bwMode="auto">
            <a:xfrm flipV="1">
              <a:off x="3545" y="2510"/>
              <a:ext cx="3247" cy="25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1" name="Line 9"/>
            <p:cNvSpPr>
              <a:spLocks noChangeShapeType="1"/>
            </p:cNvSpPr>
            <p:nvPr/>
          </p:nvSpPr>
          <p:spPr bwMode="auto">
            <a:xfrm flipV="1">
              <a:off x="4250" y="3068"/>
              <a:ext cx="2541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2" name="Line 8"/>
            <p:cNvSpPr>
              <a:spLocks noChangeShapeType="1"/>
            </p:cNvSpPr>
            <p:nvPr/>
          </p:nvSpPr>
          <p:spPr bwMode="auto">
            <a:xfrm flipV="1">
              <a:off x="4956" y="3625"/>
              <a:ext cx="1836" cy="13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3" name="Line 7"/>
            <p:cNvSpPr>
              <a:spLocks noChangeShapeType="1"/>
            </p:cNvSpPr>
            <p:nvPr/>
          </p:nvSpPr>
          <p:spPr bwMode="auto">
            <a:xfrm flipV="1">
              <a:off x="5662" y="4182"/>
              <a:ext cx="1130" cy="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4" name="Line 6"/>
            <p:cNvSpPr>
              <a:spLocks noChangeShapeType="1"/>
            </p:cNvSpPr>
            <p:nvPr/>
          </p:nvSpPr>
          <p:spPr bwMode="auto">
            <a:xfrm flipV="1">
              <a:off x="6368" y="4740"/>
              <a:ext cx="424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5" name="Rectangle 5"/>
            <p:cNvSpPr>
              <a:spLocks noChangeArrowheads="1"/>
            </p:cNvSpPr>
            <p:nvPr/>
          </p:nvSpPr>
          <p:spPr bwMode="auto">
            <a:xfrm>
              <a:off x="2839" y="5019"/>
              <a:ext cx="3953" cy="4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sz="2000" dirty="0" smtClean="0">
                  <a:cs typeface="Times New Roman" pitchFamily="18" charset="0"/>
                </a:rPr>
                <a:t>Расстояние от центра спроса</a:t>
              </a:r>
              <a:endParaRPr lang="ru-RU" sz="2000" dirty="0">
                <a:latin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19672" y="1412776"/>
            <a:ext cx="459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Иерархическая типология дестинаций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07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50033"/>
            <a:ext cx="4392488" cy="6007967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868144" y="2204864"/>
            <a:ext cx="2952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Дестинации, создаваемые в рамках проекта </a:t>
            </a:r>
            <a:r>
              <a:rPr lang="en-US" dirty="0" smtClean="0"/>
              <a:t>USAID </a:t>
            </a:r>
            <a:r>
              <a:rPr lang="ru-RU" dirty="0" smtClean="0"/>
              <a:t>«Местное предпринимательство и  экономическое развитие», реализуемого ПРООН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5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52934"/>
          </a:xfrm>
        </p:spPr>
        <p:txBody>
          <a:bodyPr/>
          <a:lstStyle/>
          <a:p>
            <a:r>
              <a:rPr lang="ru-RU" sz="3200" dirty="0" smtClean="0"/>
              <a:t>Цель курса: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Сформировать у преподавателей научный базис для понимания современных пространственно-экономических процессов функционирования туристской индустрии и методологии повышения конкурентоспособности туристских </a:t>
            </a:r>
            <a:r>
              <a:rPr lang="ru-RU" sz="2400" dirty="0" smtClean="0"/>
              <a:t>дестинаций</a:t>
            </a:r>
          </a:p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dirty="0" smtClean="0"/>
              <a:t>Целевая группа:</a:t>
            </a:r>
          </a:p>
          <a:p>
            <a:pPr marL="0" indent="0">
              <a:buNone/>
            </a:pPr>
            <a:r>
              <a:rPr lang="ru-RU" sz="2400" dirty="0" smtClean="0"/>
              <a:t>Преподаватели по предметам: География туризма, Экономика туризма, Организация туризма, Менеджмент дестинаций, Маркетинг дестинаций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EA984-4D6F-4387-B168-78C1545D072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42938" y="3286125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AEB17-EF26-4004-83C1-57CCB7B58AF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F2521BB-3BA3-4ED4-A8DF-4CF8A04E75F8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Понятие «</a:t>
            </a:r>
            <a:r>
              <a:rPr lang="ru-RU" dirty="0" err="1" smtClean="0"/>
              <a:t>Геоэкономика</a:t>
            </a:r>
            <a:r>
              <a:rPr lang="ru-RU" dirty="0" smtClean="0"/>
              <a:t>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4944"/>
            <a:ext cx="8507288" cy="3201219"/>
          </a:xfrm>
        </p:spPr>
        <p:txBody>
          <a:bodyPr/>
          <a:lstStyle/>
          <a:p>
            <a:pPr eaLnBrk="1" hangingPunct="1"/>
            <a:r>
              <a:rPr lang="ru-RU" dirty="0" smtClean="0"/>
              <a:t>Понятие </a:t>
            </a:r>
            <a:r>
              <a:rPr lang="ru-RU" dirty="0" smtClean="0"/>
              <a:t>появилось в США на рубеже 1980-90-х</a:t>
            </a:r>
            <a:endParaRPr lang="ru-RU" dirty="0" smtClean="0"/>
          </a:p>
          <a:p>
            <a:pPr eaLnBrk="1" hangingPunct="1"/>
            <a:r>
              <a:rPr lang="ru-RU" dirty="0" smtClean="0"/>
              <a:t>понятие было </a:t>
            </a:r>
            <a:r>
              <a:rPr lang="ru-RU" dirty="0" smtClean="0"/>
              <a:t>использовано </a:t>
            </a:r>
            <a:r>
              <a:rPr lang="ru-RU" dirty="0" smtClean="0"/>
              <a:t>в отношении системы «США – остальной мир»</a:t>
            </a:r>
          </a:p>
        </p:txBody>
      </p:sp>
    </p:spTree>
    <p:extLst>
      <p:ext uri="{BB962C8B-B14F-4D97-AF65-F5344CB8AC3E}">
        <p14:creationId xmlns:p14="http://schemas.microsoft.com/office/powerpoint/2010/main" val="3769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70FAAA5-8B7F-4234-8401-4BEFF9601D2B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Определение </a:t>
            </a:r>
            <a:r>
              <a:rPr lang="ru-RU" sz="4000" dirty="0" err="1" smtClean="0"/>
              <a:t>геоэкономики</a:t>
            </a:r>
            <a:r>
              <a:rPr lang="ru-RU" sz="4000" dirty="0" smtClean="0"/>
              <a:t> </a:t>
            </a:r>
            <a:r>
              <a:rPr lang="ru-RU" sz="4000" dirty="0" err="1" smtClean="0"/>
              <a:t>В.А.Дергачева</a:t>
            </a:r>
            <a:r>
              <a:rPr lang="ru-RU" sz="4000" dirty="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204864"/>
            <a:ext cx="8928992" cy="4525963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наука о государственной стратегии развития, достижения мирового или регионального «могущества» преимущественно экономическим путем</a:t>
            </a:r>
          </a:p>
          <a:p>
            <a:pPr eaLnBrk="1" hangingPunct="1"/>
            <a:r>
              <a:rPr lang="ru-RU" sz="2800" dirty="0" err="1" smtClean="0"/>
              <a:t>Геоэкономика</a:t>
            </a:r>
            <a:r>
              <a:rPr lang="ru-RU" sz="2800" dirty="0" smtClean="0"/>
              <a:t> рассматривается как современная геополитика, определяющая мирохозяйственную интеграцию государств и создание конкурентоспособных региональных условий хозяйствования под воздействием факторов глобализации и регионализации </a:t>
            </a:r>
          </a:p>
        </p:txBody>
      </p:sp>
    </p:spTree>
    <p:extLst>
      <p:ext uri="{BB962C8B-B14F-4D97-AF65-F5344CB8AC3E}">
        <p14:creationId xmlns:p14="http://schemas.microsoft.com/office/powerpoint/2010/main" val="19425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2CB251C-35E6-48BF-94B4-833C8F8A180B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Определение </a:t>
            </a:r>
            <a:r>
              <a:rPr lang="ru-RU" sz="4000" dirty="0" err="1" smtClean="0"/>
              <a:t>геоэкономики</a:t>
            </a:r>
            <a:r>
              <a:rPr lang="ru-RU" sz="4000" dirty="0" smtClean="0"/>
              <a:t> </a:t>
            </a:r>
            <a:r>
              <a:rPr lang="ru-RU" sz="4000" dirty="0" err="1" smtClean="0"/>
              <a:t>Э.Г.Кочетова</a:t>
            </a:r>
            <a:endParaRPr lang="ru-RU" sz="4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636912"/>
            <a:ext cx="8686800" cy="402190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концепция, согласно которой политика государства предопределяется</a:t>
            </a:r>
            <a:r>
              <a:rPr lang="ru-RU" dirty="0" smtClean="0"/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1.экономическими факторами,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2. интенсивным включением национальной экономики и ее хозяйствующих субъектов в международные экономические отношения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3. желанием участвовать в формировании и распределении мирового дохода </a:t>
            </a:r>
          </a:p>
        </p:txBody>
      </p:sp>
    </p:spTree>
    <p:extLst>
      <p:ext uri="{BB962C8B-B14F-4D97-AF65-F5344CB8AC3E}">
        <p14:creationId xmlns:p14="http://schemas.microsoft.com/office/powerpoint/2010/main" val="354721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962A446-FAFE-49F8-AF97-466FE2880E8D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Пространственно-отраслевые системы конкуренции стран: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энергетическая,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высоко-технологическая,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продовольственная,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сырьевая,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социально-трудовая,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финансово-инвестиционная, 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военно-промышленная,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туристическая </a:t>
            </a:r>
          </a:p>
        </p:txBody>
      </p:sp>
    </p:spTree>
    <p:extLst>
      <p:ext uri="{BB962C8B-B14F-4D97-AF65-F5344CB8AC3E}">
        <p14:creationId xmlns:p14="http://schemas.microsoft.com/office/powerpoint/2010/main" val="16290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B418C2-965D-45B5-B80E-412DEB8A5555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446856" y="1195856"/>
            <a:ext cx="8229600" cy="563562"/>
          </a:xfrm>
        </p:spPr>
        <p:txBody>
          <a:bodyPr/>
          <a:lstStyle/>
          <a:p>
            <a:pPr eaLnBrk="1" hangingPunct="1"/>
            <a:r>
              <a:rPr lang="ru-RU" sz="3200" b="1" smtClean="0"/>
              <a:t>Система туризма (по Томасу Бигеру)</a:t>
            </a:r>
          </a:p>
        </p:txBody>
      </p:sp>
      <p:pic>
        <p:nvPicPr>
          <p:cNvPr id="12295" name="Рисунок 2" descr="Система туриз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0250"/>
            <a:ext cx="8280920" cy="506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Кольцо 1"/>
          <p:cNvSpPr/>
          <p:nvPr/>
        </p:nvSpPr>
        <p:spPr>
          <a:xfrm>
            <a:off x="2771800" y="3179797"/>
            <a:ext cx="1764196" cy="1368152"/>
          </a:xfrm>
          <a:prstGeom prst="donut">
            <a:avLst>
              <a:gd name="adj" fmla="val 11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6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 географический объект 2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0" y="1571625"/>
            <a:ext cx="3095625" cy="309562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08912" cy="79181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В глобальной пространственно-отраслевой системе туризма страна выступает </a:t>
            </a:r>
            <a:r>
              <a:rPr lang="ru-RU" sz="2800" dirty="0" smtClean="0"/>
              <a:t>в качестве дестинации, т.е. как:</a:t>
            </a:r>
            <a:endParaRPr lang="ru-RU" sz="2800" dirty="0"/>
          </a:p>
        </p:txBody>
      </p:sp>
      <p:pic>
        <p:nvPicPr>
          <p:cNvPr id="8" name="Содержимое 7" descr="2 географический объект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071688"/>
            <a:ext cx="2143125" cy="2143125"/>
          </a:xfrm>
        </p:spPr>
      </p:pic>
      <p:sp>
        <p:nvSpPr>
          <p:cNvPr id="5837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17C233-ADA4-4F16-856C-4818F6FD764E}" type="slidenum">
              <a:rPr lang="ru-RU">
                <a:solidFill>
                  <a:srgbClr val="898989"/>
                </a:solidFill>
              </a:rPr>
              <a:pPr eaLnBrk="1" hangingPunct="1"/>
              <a:t>7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10" name="Содержимое 7" descr="2 географический объект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071938"/>
            <a:ext cx="1928812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держимое 7" descr="2 географический объект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000500"/>
            <a:ext cx="17859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Содержимое 7" descr="2 географический объект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143125"/>
            <a:ext cx="1928812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14688" y="2428875"/>
            <a:ext cx="237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  <a:latin typeface="Calibri" pitchFamily="34" charset="0"/>
              </a:rPr>
              <a:t>Географическое место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2938" y="4143375"/>
            <a:ext cx="1481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  <a:latin typeface="Calibri" pitchFamily="34" charset="0"/>
              </a:rPr>
              <a:t>Цель </a:t>
            </a:r>
          </a:p>
          <a:p>
            <a:pPr algn="ctr" eaLnBrk="1" hangingPunct="1"/>
            <a:r>
              <a:rPr lang="ru-RU">
                <a:solidFill>
                  <a:srgbClr val="000000"/>
                </a:solidFill>
                <a:latin typeface="Calibri" pitchFamily="34" charset="0"/>
              </a:rPr>
              <a:t>путешествия </a:t>
            </a:r>
          </a:p>
          <a:p>
            <a:pPr algn="ctr" eaLnBrk="1" hangingPunct="1"/>
            <a:r>
              <a:rPr lang="ru-RU">
                <a:solidFill>
                  <a:srgbClr val="000000"/>
                </a:solidFill>
                <a:latin typeface="Calibri" pitchFamily="34" charset="0"/>
              </a:rPr>
              <a:t>туриста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00375" y="5786438"/>
            <a:ext cx="134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  <a:latin typeface="Calibri" pitchFamily="34" charset="0"/>
              </a:rPr>
              <a:t>Турпродукт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43688" y="3429000"/>
            <a:ext cx="174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  <a:latin typeface="Calibri" pitchFamily="34" charset="0"/>
              </a:rPr>
              <a:t>Объект бизнеса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86375" y="5643563"/>
            <a:ext cx="1481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  <a:latin typeface="Calibri" pitchFamily="34" charset="0"/>
              </a:rPr>
              <a:t>Субъект</a:t>
            </a:r>
          </a:p>
          <a:p>
            <a:pPr algn="ctr" eaLnBrk="1" hangingPunct="1"/>
            <a:r>
              <a:rPr lang="ru-RU">
                <a:solidFill>
                  <a:srgbClr val="000000"/>
                </a:solidFill>
                <a:latin typeface="Calibri" pitchFamily="34" charset="0"/>
              </a:rPr>
              <a:t>конкуренции</a:t>
            </a:r>
          </a:p>
        </p:txBody>
      </p:sp>
    </p:spTree>
    <p:extLst>
      <p:ext uri="{BB962C8B-B14F-4D97-AF65-F5344CB8AC3E}">
        <p14:creationId xmlns:p14="http://schemas.microsoft.com/office/powerpoint/2010/main" val="24731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78679-BDAB-47FC-8671-3A02751F80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539788075"/>
              </p:ext>
            </p:extLst>
          </p:nvPr>
        </p:nvGraphicFramePr>
        <p:xfrm>
          <a:off x="323528" y="1397000"/>
          <a:ext cx="856895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4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Геоэкономическое положение Беларуси как дестинации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Кейс 1.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78679-BDAB-47FC-8671-3A02751F806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</TotalTime>
  <Words>534</Words>
  <Application>Microsoft Office PowerPoint</Application>
  <PresentationFormat>On-screen Show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Тема Office</vt:lpstr>
      <vt:lpstr>О геоэкономическом механизме повышения конкурентоспособности туристской дестинации</vt:lpstr>
      <vt:lpstr>Понятие «Геоэкономика»</vt:lpstr>
      <vt:lpstr>Определение геоэкономики В.А.Дергачева </vt:lpstr>
      <vt:lpstr>Определение геоэкономики Э.Г.Кочетова</vt:lpstr>
      <vt:lpstr>Пространственно-отраслевые системы конкуренции стран:</vt:lpstr>
      <vt:lpstr>Система туризма (по Томасу Бигеру)</vt:lpstr>
      <vt:lpstr>В глобальной пространственно-отраслевой системе туризма страна выступает в качестве дестинации, т.е. как:</vt:lpstr>
      <vt:lpstr>PowerPoint Presentation</vt:lpstr>
      <vt:lpstr>Геоэкономическое положение Беларуси как дестинации</vt:lpstr>
      <vt:lpstr>Модель поляризованного мирового туристского пространства И.И. Пирожника, 1996</vt:lpstr>
      <vt:lpstr>Положение Беларуси в мировом туристском пространстве Die Lage der Republik Belarus im Weltraum des Tourismus</vt:lpstr>
      <vt:lpstr>Инструменты продвижения Беларуси как дестинации</vt:lpstr>
      <vt:lpstr>PowerPoint Presentation</vt:lpstr>
      <vt:lpstr>Создание полноструктурной дестинации</vt:lpstr>
      <vt:lpstr>PowerPoint Presentation</vt:lpstr>
      <vt:lpstr>PowerPoint Presentation</vt:lpstr>
      <vt:lpstr>Цель курса:</vt:lpstr>
      <vt:lpstr>Спасибо за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запроса отрасли на компетенции специалистов туриндустрии</dc:title>
  <dc:creator>Александр Иванович</dc:creator>
  <cp:lastModifiedBy>ZIGZAG</cp:lastModifiedBy>
  <cp:revision>97</cp:revision>
  <cp:lastPrinted>2012-03-23T09:02:27Z</cp:lastPrinted>
  <dcterms:created xsi:type="dcterms:W3CDTF">2012-03-20T15:10:40Z</dcterms:created>
  <dcterms:modified xsi:type="dcterms:W3CDTF">2014-09-08T10:16:39Z</dcterms:modified>
</cp:coreProperties>
</file>