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 id="2147483709" r:id="rId5"/>
    <p:sldMasterId id="2147483721" r:id="rId6"/>
    <p:sldMasterId id="2147483733" r:id="rId7"/>
    <p:sldMasterId id="2147483745" r:id="rId8"/>
    <p:sldMasterId id="2147483757" r:id="rId9"/>
    <p:sldMasterId id="2147483769" r:id="rId10"/>
  </p:sldMasterIdLst>
  <p:notesMasterIdLst>
    <p:notesMasterId r:id="rId43"/>
  </p:notesMasterIdLst>
  <p:handoutMasterIdLst>
    <p:handoutMasterId r:id="rId44"/>
  </p:handoutMasterIdLst>
  <p:sldIdLst>
    <p:sldId id="446" r:id="rId11"/>
    <p:sldId id="445" r:id="rId12"/>
    <p:sldId id="513" r:id="rId13"/>
    <p:sldId id="451" r:id="rId14"/>
    <p:sldId id="486" r:id="rId15"/>
    <p:sldId id="485" r:id="rId16"/>
    <p:sldId id="490" r:id="rId17"/>
    <p:sldId id="492" r:id="rId18"/>
    <p:sldId id="489" r:id="rId19"/>
    <p:sldId id="474" r:id="rId20"/>
    <p:sldId id="507" r:id="rId21"/>
    <p:sldId id="502" r:id="rId22"/>
    <p:sldId id="504" r:id="rId23"/>
    <p:sldId id="494" r:id="rId24"/>
    <p:sldId id="495" r:id="rId25"/>
    <p:sldId id="496" r:id="rId26"/>
    <p:sldId id="505" r:id="rId27"/>
    <p:sldId id="452" r:id="rId28"/>
    <p:sldId id="491" r:id="rId29"/>
    <p:sldId id="503" r:id="rId30"/>
    <p:sldId id="511" r:id="rId31"/>
    <p:sldId id="512" r:id="rId32"/>
    <p:sldId id="443" r:id="rId33"/>
    <p:sldId id="449" r:id="rId34"/>
    <p:sldId id="508" r:id="rId35"/>
    <p:sldId id="509" r:id="rId36"/>
    <p:sldId id="510" r:id="rId37"/>
    <p:sldId id="481" r:id="rId38"/>
    <p:sldId id="497" r:id="rId39"/>
    <p:sldId id="499" r:id="rId40"/>
    <p:sldId id="472" r:id="rId41"/>
    <p:sldId id="477" r:id="rId42"/>
  </p:sldIdLst>
  <p:sldSz cx="9144000" cy="6858000" type="screen4x3"/>
  <p:notesSz cx="6708775" cy="9774238"/>
  <p:defaultTextStyle>
    <a:defPPr>
      <a:defRPr lang="de-DE"/>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9"/>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000"/>
    <a:srgbClr val="DDDDDD"/>
    <a:srgbClr val="C0C0C0"/>
    <a:srgbClr val="CCECFF"/>
    <a:srgbClr val="E9F7FF"/>
    <a:srgbClr val="99CCFF"/>
    <a:srgbClr val="04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89" autoAdjust="0"/>
  </p:normalViewPr>
  <p:slideViewPr>
    <p:cSldViewPr>
      <p:cViewPr>
        <p:scale>
          <a:sx n="75" d="100"/>
          <a:sy n="75"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B18C7-ADE9-4764-946E-9332A7F128EB}" type="doc">
      <dgm:prSet loTypeId="urn:microsoft.com/office/officeart/2005/8/layout/cycle7" loCatId="cycle" qsTypeId="urn:microsoft.com/office/officeart/2005/8/quickstyle/simple1#1" qsCatId="simple" csTypeId="urn:microsoft.com/office/officeart/2005/8/colors/accent1_2#1" csCatId="accent1" phldr="1"/>
      <dgm:spPr/>
      <dgm:t>
        <a:bodyPr/>
        <a:lstStyle/>
        <a:p>
          <a:endParaRPr lang="de-DE"/>
        </a:p>
      </dgm:t>
    </dgm:pt>
    <dgm:pt modelId="{3540511D-7DB1-41BD-B3C6-0F11051944F9}">
      <dgm:prSet phldrT="[Text]"/>
      <dgm:spPr>
        <a:solidFill>
          <a:schemeClr val="accent1">
            <a:lumMod val="90000"/>
          </a:schemeClr>
        </a:solidFill>
      </dgm:spPr>
      <dgm:t>
        <a:bodyPr/>
        <a:lstStyle/>
        <a:p>
          <a:r>
            <a:rPr lang="az-Cyrl-AZ" b="1" dirty="0" smtClean="0">
              <a:solidFill>
                <a:srgbClr val="070000"/>
              </a:solidFill>
            </a:rPr>
            <a:t>Цели обучения</a:t>
          </a:r>
          <a:endParaRPr lang="de-DE" b="1" dirty="0" smtClean="0">
            <a:solidFill>
              <a:srgbClr val="070000"/>
            </a:solidFill>
          </a:endParaRPr>
        </a:p>
        <a:p>
          <a:r>
            <a:rPr lang="de-DE" b="1" dirty="0" smtClean="0">
              <a:solidFill>
                <a:srgbClr val="070000"/>
              </a:solidFill>
            </a:rPr>
            <a:t>Lernziele</a:t>
          </a:r>
          <a:endParaRPr lang="de-DE" b="1" dirty="0">
            <a:solidFill>
              <a:srgbClr val="070000"/>
            </a:solidFill>
          </a:endParaRPr>
        </a:p>
      </dgm:t>
    </dgm:pt>
    <dgm:pt modelId="{96A509CD-E45D-463A-876F-0C378B12B855}" type="parTrans" cxnId="{417DEDE6-C557-4B4A-9532-959533E9E219}">
      <dgm:prSet/>
      <dgm:spPr/>
      <dgm:t>
        <a:bodyPr/>
        <a:lstStyle/>
        <a:p>
          <a:endParaRPr lang="de-DE">
            <a:solidFill>
              <a:srgbClr val="070000"/>
            </a:solidFill>
          </a:endParaRPr>
        </a:p>
      </dgm:t>
    </dgm:pt>
    <dgm:pt modelId="{1A4C6841-05B3-4BDC-904F-9AB64AFEF47B}" type="sibTrans" cxnId="{417DEDE6-C557-4B4A-9532-959533E9E219}">
      <dgm:prSet/>
      <dgm:spPr/>
      <dgm:t>
        <a:bodyPr/>
        <a:lstStyle/>
        <a:p>
          <a:endParaRPr lang="de-DE">
            <a:solidFill>
              <a:srgbClr val="070000"/>
            </a:solidFill>
          </a:endParaRPr>
        </a:p>
      </dgm:t>
    </dgm:pt>
    <dgm:pt modelId="{85ED76CB-7464-47B7-8F73-DF8EE11E7105}">
      <dgm:prSet phldrT="[Text]"/>
      <dgm:spPr>
        <a:solidFill>
          <a:schemeClr val="accent1">
            <a:lumMod val="90000"/>
          </a:schemeClr>
        </a:solidFill>
      </dgm:spPr>
      <dgm:t>
        <a:bodyPr/>
        <a:lstStyle/>
        <a:p>
          <a:r>
            <a:rPr lang="az-Cyrl-AZ" b="1" dirty="0" smtClean="0">
              <a:solidFill>
                <a:srgbClr val="070000"/>
              </a:solidFill>
            </a:rPr>
            <a:t>экзамен формате</a:t>
          </a:r>
          <a:endParaRPr lang="de-DE" b="1" dirty="0" smtClean="0">
            <a:solidFill>
              <a:srgbClr val="070000"/>
            </a:solidFill>
          </a:endParaRPr>
        </a:p>
        <a:p>
          <a:r>
            <a:rPr lang="de-DE" b="1" dirty="0" smtClean="0">
              <a:solidFill>
                <a:srgbClr val="070000"/>
              </a:solidFill>
            </a:rPr>
            <a:t>Prüfungsform</a:t>
          </a:r>
          <a:endParaRPr lang="de-DE" b="1" dirty="0">
            <a:solidFill>
              <a:srgbClr val="070000"/>
            </a:solidFill>
          </a:endParaRPr>
        </a:p>
      </dgm:t>
    </dgm:pt>
    <dgm:pt modelId="{46CBB37D-53DF-4588-ACA8-2BFD761DD3A3}" type="parTrans" cxnId="{3E1B89F8-3FE9-4B87-82BD-2645ADD6CA74}">
      <dgm:prSet/>
      <dgm:spPr/>
      <dgm:t>
        <a:bodyPr/>
        <a:lstStyle/>
        <a:p>
          <a:endParaRPr lang="de-DE">
            <a:solidFill>
              <a:srgbClr val="070000"/>
            </a:solidFill>
          </a:endParaRPr>
        </a:p>
      </dgm:t>
    </dgm:pt>
    <dgm:pt modelId="{6577D2B0-0A5F-4213-8CFE-CD0496F8DBEF}" type="sibTrans" cxnId="{3E1B89F8-3FE9-4B87-82BD-2645ADD6CA74}">
      <dgm:prSet/>
      <dgm:spPr/>
      <dgm:t>
        <a:bodyPr/>
        <a:lstStyle/>
        <a:p>
          <a:endParaRPr lang="de-DE">
            <a:solidFill>
              <a:srgbClr val="070000"/>
            </a:solidFill>
          </a:endParaRPr>
        </a:p>
      </dgm:t>
    </dgm:pt>
    <dgm:pt modelId="{15275DD6-37DF-49D4-81D5-E02B8ED25E29}">
      <dgm:prSet phldrT="[Text]"/>
      <dgm:spPr>
        <a:solidFill>
          <a:schemeClr val="accent1">
            <a:lumMod val="90000"/>
          </a:schemeClr>
        </a:solidFill>
      </dgm:spPr>
      <dgm:t>
        <a:bodyPr/>
        <a:lstStyle/>
        <a:p>
          <a:r>
            <a:rPr lang="az-Cyrl-AZ" b="1" dirty="0" smtClean="0">
              <a:solidFill>
                <a:srgbClr val="070000"/>
              </a:solidFill>
            </a:rPr>
            <a:t>Методы обучения</a:t>
          </a:r>
          <a:endParaRPr lang="de-DE" b="1" dirty="0" smtClean="0">
            <a:solidFill>
              <a:srgbClr val="070000"/>
            </a:solidFill>
          </a:endParaRPr>
        </a:p>
        <a:p>
          <a:r>
            <a:rPr lang="de-DE" b="1" dirty="0" smtClean="0">
              <a:solidFill>
                <a:srgbClr val="070000"/>
              </a:solidFill>
            </a:rPr>
            <a:t>Lernhandlungen / -methoden</a:t>
          </a:r>
          <a:endParaRPr lang="de-DE" b="1" dirty="0">
            <a:solidFill>
              <a:srgbClr val="070000"/>
            </a:solidFill>
          </a:endParaRPr>
        </a:p>
      </dgm:t>
    </dgm:pt>
    <dgm:pt modelId="{593DEEF3-F8C5-46F1-BCD9-E6DFF033ABA9}" type="parTrans" cxnId="{29ACD6C0-AB87-4AC7-A57E-FBBBFC61DF2E}">
      <dgm:prSet/>
      <dgm:spPr/>
      <dgm:t>
        <a:bodyPr/>
        <a:lstStyle/>
        <a:p>
          <a:endParaRPr lang="de-DE">
            <a:solidFill>
              <a:srgbClr val="070000"/>
            </a:solidFill>
          </a:endParaRPr>
        </a:p>
      </dgm:t>
    </dgm:pt>
    <dgm:pt modelId="{9EB92E38-6C22-47BE-A980-FA85C4DAAA6D}" type="sibTrans" cxnId="{29ACD6C0-AB87-4AC7-A57E-FBBBFC61DF2E}">
      <dgm:prSet/>
      <dgm:spPr/>
      <dgm:t>
        <a:bodyPr/>
        <a:lstStyle/>
        <a:p>
          <a:endParaRPr lang="de-DE">
            <a:solidFill>
              <a:srgbClr val="070000"/>
            </a:solidFill>
          </a:endParaRPr>
        </a:p>
      </dgm:t>
    </dgm:pt>
    <dgm:pt modelId="{C86C374A-AE03-499C-9DE0-8AD82C86FAEC}" type="pres">
      <dgm:prSet presAssocID="{1F5B18C7-ADE9-4764-946E-9332A7F128EB}" presName="Name0" presStyleCnt="0">
        <dgm:presLayoutVars>
          <dgm:dir/>
          <dgm:resizeHandles val="exact"/>
        </dgm:presLayoutVars>
      </dgm:prSet>
      <dgm:spPr/>
      <dgm:t>
        <a:bodyPr/>
        <a:lstStyle/>
        <a:p>
          <a:endParaRPr lang="de-DE"/>
        </a:p>
      </dgm:t>
    </dgm:pt>
    <dgm:pt modelId="{42F7F0D7-4A3C-4C4B-BA87-D9D1694FCD92}" type="pres">
      <dgm:prSet presAssocID="{3540511D-7DB1-41BD-B3C6-0F11051944F9}" presName="node" presStyleLbl="node1" presStyleIdx="0" presStyleCnt="3" custRadScaleRad="134629" custRadScaleInc="-74511">
        <dgm:presLayoutVars>
          <dgm:bulletEnabled val="1"/>
        </dgm:presLayoutVars>
      </dgm:prSet>
      <dgm:spPr/>
      <dgm:t>
        <a:bodyPr/>
        <a:lstStyle/>
        <a:p>
          <a:endParaRPr lang="de-DE"/>
        </a:p>
      </dgm:t>
    </dgm:pt>
    <dgm:pt modelId="{0B2AD7D0-66C0-4BBF-ABF7-6A0B42C30CE4}" type="pres">
      <dgm:prSet presAssocID="{1A4C6841-05B3-4BDC-904F-9AB64AFEF47B}" presName="sibTrans" presStyleLbl="sibTrans2D1" presStyleIdx="0" presStyleCnt="3"/>
      <dgm:spPr/>
      <dgm:t>
        <a:bodyPr/>
        <a:lstStyle/>
        <a:p>
          <a:endParaRPr lang="de-DE"/>
        </a:p>
      </dgm:t>
    </dgm:pt>
    <dgm:pt modelId="{4A062F66-B352-4B70-A0B7-12B3C9DA9230}" type="pres">
      <dgm:prSet presAssocID="{1A4C6841-05B3-4BDC-904F-9AB64AFEF47B}" presName="connectorText" presStyleLbl="sibTrans2D1" presStyleIdx="0" presStyleCnt="3"/>
      <dgm:spPr/>
      <dgm:t>
        <a:bodyPr/>
        <a:lstStyle/>
        <a:p>
          <a:endParaRPr lang="de-DE"/>
        </a:p>
      </dgm:t>
    </dgm:pt>
    <dgm:pt modelId="{B5189284-7DDA-44D9-AF75-A52D2135B6F4}" type="pres">
      <dgm:prSet presAssocID="{85ED76CB-7464-47B7-8F73-DF8EE11E7105}" presName="node" presStyleLbl="node1" presStyleIdx="1" presStyleCnt="3" custRadScaleRad="40763" custRadScaleInc="94848">
        <dgm:presLayoutVars>
          <dgm:bulletEnabled val="1"/>
        </dgm:presLayoutVars>
      </dgm:prSet>
      <dgm:spPr/>
      <dgm:t>
        <a:bodyPr/>
        <a:lstStyle/>
        <a:p>
          <a:endParaRPr lang="de-DE"/>
        </a:p>
      </dgm:t>
    </dgm:pt>
    <dgm:pt modelId="{0E7FEFBD-93DC-47AD-8427-3F8859CAD05E}" type="pres">
      <dgm:prSet presAssocID="{6577D2B0-0A5F-4213-8CFE-CD0496F8DBEF}" presName="sibTrans" presStyleLbl="sibTrans2D1" presStyleIdx="1" presStyleCnt="3"/>
      <dgm:spPr/>
      <dgm:t>
        <a:bodyPr/>
        <a:lstStyle/>
        <a:p>
          <a:endParaRPr lang="de-DE"/>
        </a:p>
      </dgm:t>
    </dgm:pt>
    <dgm:pt modelId="{7A3BA85A-E99B-4ED2-8113-12A750CCF986}" type="pres">
      <dgm:prSet presAssocID="{6577D2B0-0A5F-4213-8CFE-CD0496F8DBEF}" presName="connectorText" presStyleLbl="sibTrans2D1" presStyleIdx="1" presStyleCnt="3"/>
      <dgm:spPr/>
      <dgm:t>
        <a:bodyPr/>
        <a:lstStyle/>
        <a:p>
          <a:endParaRPr lang="de-DE"/>
        </a:p>
      </dgm:t>
    </dgm:pt>
    <dgm:pt modelId="{3B330A82-0FFF-47FC-926E-655396A7E324}" type="pres">
      <dgm:prSet presAssocID="{15275DD6-37DF-49D4-81D5-E02B8ED25E29}" presName="node" presStyleLbl="node1" presStyleIdx="2" presStyleCnt="3" custRadScaleRad="137757" custRadScaleInc="276677">
        <dgm:presLayoutVars>
          <dgm:bulletEnabled val="1"/>
        </dgm:presLayoutVars>
      </dgm:prSet>
      <dgm:spPr/>
      <dgm:t>
        <a:bodyPr/>
        <a:lstStyle/>
        <a:p>
          <a:endParaRPr lang="de-DE"/>
        </a:p>
      </dgm:t>
    </dgm:pt>
    <dgm:pt modelId="{BA1A760B-0DE8-4FC4-9AB9-09ADEC5816D9}" type="pres">
      <dgm:prSet presAssocID="{9EB92E38-6C22-47BE-A980-FA85C4DAAA6D}" presName="sibTrans" presStyleLbl="sibTrans2D1" presStyleIdx="2" presStyleCnt="3"/>
      <dgm:spPr/>
      <dgm:t>
        <a:bodyPr/>
        <a:lstStyle/>
        <a:p>
          <a:endParaRPr lang="de-DE"/>
        </a:p>
      </dgm:t>
    </dgm:pt>
    <dgm:pt modelId="{869EDEC0-7541-4B23-82C3-D82C99BF589F}" type="pres">
      <dgm:prSet presAssocID="{9EB92E38-6C22-47BE-A980-FA85C4DAAA6D}" presName="connectorText" presStyleLbl="sibTrans2D1" presStyleIdx="2" presStyleCnt="3"/>
      <dgm:spPr/>
      <dgm:t>
        <a:bodyPr/>
        <a:lstStyle/>
        <a:p>
          <a:endParaRPr lang="de-DE"/>
        </a:p>
      </dgm:t>
    </dgm:pt>
  </dgm:ptLst>
  <dgm:cxnLst>
    <dgm:cxn modelId="{C9D07E53-DB22-48D9-B7C5-B31513ACFDCB}" type="presOf" srcId="{9EB92E38-6C22-47BE-A980-FA85C4DAAA6D}" destId="{BA1A760B-0DE8-4FC4-9AB9-09ADEC5816D9}" srcOrd="0" destOrd="0" presId="urn:microsoft.com/office/officeart/2005/8/layout/cycle7"/>
    <dgm:cxn modelId="{6224BF7E-9081-460A-A58B-1D80BE21EC6A}" type="presOf" srcId="{15275DD6-37DF-49D4-81D5-E02B8ED25E29}" destId="{3B330A82-0FFF-47FC-926E-655396A7E324}" srcOrd="0" destOrd="0" presId="urn:microsoft.com/office/officeart/2005/8/layout/cycle7"/>
    <dgm:cxn modelId="{032ED3BD-920E-4F9B-922F-3596C3002C71}" type="presOf" srcId="{3540511D-7DB1-41BD-B3C6-0F11051944F9}" destId="{42F7F0D7-4A3C-4C4B-BA87-D9D1694FCD92}" srcOrd="0" destOrd="0" presId="urn:microsoft.com/office/officeart/2005/8/layout/cycle7"/>
    <dgm:cxn modelId="{4B164468-5301-42C2-8424-F0C9E4914119}" type="presOf" srcId="{1F5B18C7-ADE9-4764-946E-9332A7F128EB}" destId="{C86C374A-AE03-499C-9DE0-8AD82C86FAEC}" srcOrd="0" destOrd="0" presId="urn:microsoft.com/office/officeart/2005/8/layout/cycle7"/>
    <dgm:cxn modelId="{1EA14028-3B8D-4736-A4A9-C05C9FAC2EF1}" type="presOf" srcId="{85ED76CB-7464-47B7-8F73-DF8EE11E7105}" destId="{B5189284-7DDA-44D9-AF75-A52D2135B6F4}" srcOrd="0" destOrd="0" presId="urn:microsoft.com/office/officeart/2005/8/layout/cycle7"/>
    <dgm:cxn modelId="{3E1B89F8-3FE9-4B87-82BD-2645ADD6CA74}" srcId="{1F5B18C7-ADE9-4764-946E-9332A7F128EB}" destId="{85ED76CB-7464-47B7-8F73-DF8EE11E7105}" srcOrd="1" destOrd="0" parTransId="{46CBB37D-53DF-4588-ACA8-2BFD761DD3A3}" sibTransId="{6577D2B0-0A5F-4213-8CFE-CD0496F8DBEF}"/>
    <dgm:cxn modelId="{6EDE0CD0-98E4-4640-8A51-AA35D21D0B62}" type="presOf" srcId="{1A4C6841-05B3-4BDC-904F-9AB64AFEF47B}" destId="{0B2AD7D0-66C0-4BBF-ABF7-6A0B42C30CE4}" srcOrd="0" destOrd="0" presId="urn:microsoft.com/office/officeart/2005/8/layout/cycle7"/>
    <dgm:cxn modelId="{91234BCE-6876-4588-A7F8-879AB001FFA0}" type="presOf" srcId="{9EB92E38-6C22-47BE-A980-FA85C4DAAA6D}" destId="{869EDEC0-7541-4B23-82C3-D82C99BF589F}" srcOrd="1" destOrd="0" presId="urn:microsoft.com/office/officeart/2005/8/layout/cycle7"/>
    <dgm:cxn modelId="{E6D89536-6229-4B3B-B6F1-C616DA198005}" type="presOf" srcId="{6577D2B0-0A5F-4213-8CFE-CD0496F8DBEF}" destId="{7A3BA85A-E99B-4ED2-8113-12A750CCF986}" srcOrd="1" destOrd="0" presId="urn:microsoft.com/office/officeart/2005/8/layout/cycle7"/>
    <dgm:cxn modelId="{4567F81C-7420-4B81-B9D0-6034650FC592}" type="presOf" srcId="{1A4C6841-05B3-4BDC-904F-9AB64AFEF47B}" destId="{4A062F66-B352-4B70-A0B7-12B3C9DA9230}" srcOrd="1" destOrd="0" presId="urn:microsoft.com/office/officeart/2005/8/layout/cycle7"/>
    <dgm:cxn modelId="{417DEDE6-C557-4B4A-9532-959533E9E219}" srcId="{1F5B18C7-ADE9-4764-946E-9332A7F128EB}" destId="{3540511D-7DB1-41BD-B3C6-0F11051944F9}" srcOrd="0" destOrd="0" parTransId="{96A509CD-E45D-463A-876F-0C378B12B855}" sibTransId="{1A4C6841-05B3-4BDC-904F-9AB64AFEF47B}"/>
    <dgm:cxn modelId="{29ACD6C0-AB87-4AC7-A57E-FBBBFC61DF2E}" srcId="{1F5B18C7-ADE9-4764-946E-9332A7F128EB}" destId="{15275DD6-37DF-49D4-81D5-E02B8ED25E29}" srcOrd="2" destOrd="0" parTransId="{593DEEF3-F8C5-46F1-BCD9-E6DFF033ABA9}" sibTransId="{9EB92E38-6C22-47BE-A980-FA85C4DAAA6D}"/>
    <dgm:cxn modelId="{13AF91D5-8D81-410D-89C2-B813E7397B4E}" type="presOf" srcId="{6577D2B0-0A5F-4213-8CFE-CD0496F8DBEF}" destId="{0E7FEFBD-93DC-47AD-8427-3F8859CAD05E}" srcOrd="0" destOrd="0" presId="urn:microsoft.com/office/officeart/2005/8/layout/cycle7"/>
    <dgm:cxn modelId="{8B83FAD6-692E-4002-9479-43CF9450B51C}" type="presParOf" srcId="{C86C374A-AE03-499C-9DE0-8AD82C86FAEC}" destId="{42F7F0D7-4A3C-4C4B-BA87-D9D1694FCD92}" srcOrd="0" destOrd="0" presId="urn:microsoft.com/office/officeart/2005/8/layout/cycle7"/>
    <dgm:cxn modelId="{F3F6D142-6F3B-4824-B25C-CBFFB1676778}" type="presParOf" srcId="{C86C374A-AE03-499C-9DE0-8AD82C86FAEC}" destId="{0B2AD7D0-66C0-4BBF-ABF7-6A0B42C30CE4}" srcOrd="1" destOrd="0" presId="urn:microsoft.com/office/officeart/2005/8/layout/cycle7"/>
    <dgm:cxn modelId="{80D61B3D-88FE-4DF9-B93F-FCE2110E6CA9}" type="presParOf" srcId="{0B2AD7D0-66C0-4BBF-ABF7-6A0B42C30CE4}" destId="{4A062F66-B352-4B70-A0B7-12B3C9DA9230}" srcOrd="0" destOrd="0" presId="urn:microsoft.com/office/officeart/2005/8/layout/cycle7"/>
    <dgm:cxn modelId="{741C4A74-494F-4326-B443-33D7B1547AE3}" type="presParOf" srcId="{C86C374A-AE03-499C-9DE0-8AD82C86FAEC}" destId="{B5189284-7DDA-44D9-AF75-A52D2135B6F4}" srcOrd="2" destOrd="0" presId="urn:microsoft.com/office/officeart/2005/8/layout/cycle7"/>
    <dgm:cxn modelId="{0E79C9FC-75A8-4492-94E7-C265877519F5}" type="presParOf" srcId="{C86C374A-AE03-499C-9DE0-8AD82C86FAEC}" destId="{0E7FEFBD-93DC-47AD-8427-3F8859CAD05E}" srcOrd="3" destOrd="0" presId="urn:microsoft.com/office/officeart/2005/8/layout/cycle7"/>
    <dgm:cxn modelId="{8624E77D-BE6C-486B-8693-4A985A30A08E}" type="presParOf" srcId="{0E7FEFBD-93DC-47AD-8427-3F8859CAD05E}" destId="{7A3BA85A-E99B-4ED2-8113-12A750CCF986}" srcOrd="0" destOrd="0" presId="urn:microsoft.com/office/officeart/2005/8/layout/cycle7"/>
    <dgm:cxn modelId="{1DA13082-F7BE-425B-9F26-2E17EE03D77E}" type="presParOf" srcId="{C86C374A-AE03-499C-9DE0-8AD82C86FAEC}" destId="{3B330A82-0FFF-47FC-926E-655396A7E324}" srcOrd="4" destOrd="0" presId="urn:microsoft.com/office/officeart/2005/8/layout/cycle7"/>
    <dgm:cxn modelId="{E1120EA8-5D20-4D9D-A762-9C85BCD97896}" type="presParOf" srcId="{C86C374A-AE03-499C-9DE0-8AD82C86FAEC}" destId="{BA1A760B-0DE8-4FC4-9AB9-09ADEC5816D9}" srcOrd="5" destOrd="0" presId="urn:microsoft.com/office/officeart/2005/8/layout/cycle7"/>
    <dgm:cxn modelId="{341420DA-39CD-4EF4-A2CF-1AC280CB6304}" type="presParOf" srcId="{BA1A760B-0DE8-4FC4-9AB9-09ADEC5816D9}" destId="{869EDEC0-7541-4B23-82C3-D82C99BF589F}"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01BD3D-C90F-4FFB-9D87-97056338FEF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D1AC2537-632C-47F0-9662-3B94F074C90B}">
      <dgm:prSet phldrT="[Text]" custT="1"/>
      <dgm:spPr/>
      <dgm:t>
        <a:bodyPr/>
        <a:lstStyle/>
        <a:p>
          <a:pPr algn="ctr"/>
          <a:r>
            <a:rPr lang="de-DE" sz="1400" dirty="0" smtClean="0">
              <a:solidFill>
                <a:srgbClr val="070000"/>
              </a:solidFill>
            </a:rPr>
            <a:t> -Ziele setzen</a:t>
          </a:r>
        </a:p>
        <a:p>
          <a:pPr algn="ctr"/>
          <a:r>
            <a:rPr lang="de-DE" sz="1400" dirty="0" smtClean="0">
              <a:solidFill>
                <a:srgbClr val="070000"/>
              </a:solidFill>
            </a:rPr>
            <a:t>-Maßnahmen vereinbaren</a:t>
          </a:r>
        </a:p>
        <a:p>
          <a:pPr algn="ctr"/>
          <a:r>
            <a:rPr lang="de-DE" sz="1400" dirty="0" smtClean="0">
              <a:solidFill>
                <a:srgbClr val="070000"/>
              </a:solidFill>
            </a:rPr>
            <a:t>-Erfolge messen</a:t>
          </a:r>
          <a:endParaRPr lang="de-DE" sz="1400" dirty="0">
            <a:solidFill>
              <a:srgbClr val="070000"/>
            </a:solidFill>
          </a:endParaRPr>
        </a:p>
      </dgm:t>
    </dgm:pt>
    <dgm:pt modelId="{C259F58F-7CC3-417D-B169-04C224B34E9B}" type="parTrans" cxnId="{00F699B9-3E3B-4EF2-848C-DE4393F44BB8}">
      <dgm:prSet/>
      <dgm:spPr/>
      <dgm:t>
        <a:bodyPr/>
        <a:lstStyle/>
        <a:p>
          <a:endParaRPr lang="de-DE">
            <a:solidFill>
              <a:srgbClr val="070000"/>
            </a:solidFill>
          </a:endParaRPr>
        </a:p>
      </dgm:t>
    </dgm:pt>
    <dgm:pt modelId="{AB5BBEAE-447D-4B9A-92B2-05755AE72997}" type="sibTrans" cxnId="{00F699B9-3E3B-4EF2-848C-DE4393F44BB8}">
      <dgm:prSet/>
      <dgm:spPr/>
      <dgm:t>
        <a:bodyPr/>
        <a:lstStyle/>
        <a:p>
          <a:endParaRPr lang="de-DE">
            <a:solidFill>
              <a:srgbClr val="070000"/>
            </a:solidFill>
          </a:endParaRPr>
        </a:p>
      </dgm:t>
    </dgm:pt>
    <dgm:pt modelId="{2253DE78-64C8-4D7A-8E8D-F756BDFC489E}">
      <dgm:prSet phldrT="[Text]" custT="1"/>
      <dgm:spPr/>
      <dgm:t>
        <a:bodyPr/>
        <a:lstStyle/>
        <a:p>
          <a:r>
            <a:rPr lang="de-DE" sz="1600" b="1" dirty="0" smtClean="0">
              <a:solidFill>
                <a:srgbClr val="070000"/>
              </a:solidFill>
            </a:rPr>
            <a:t>Küche</a:t>
          </a:r>
          <a:endParaRPr lang="de-DE" sz="1600" b="1" dirty="0">
            <a:solidFill>
              <a:srgbClr val="070000"/>
            </a:solidFill>
          </a:endParaRPr>
        </a:p>
      </dgm:t>
    </dgm:pt>
    <dgm:pt modelId="{8DC459F1-016A-4BBA-AC68-655AFD018EF4}" type="parTrans" cxnId="{50B522B9-BD76-45FD-8C05-C98ACF801906}">
      <dgm:prSet/>
      <dgm:spPr/>
      <dgm:t>
        <a:bodyPr/>
        <a:lstStyle/>
        <a:p>
          <a:endParaRPr lang="de-DE">
            <a:solidFill>
              <a:srgbClr val="070000"/>
            </a:solidFill>
          </a:endParaRPr>
        </a:p>
      </dgm:t>
    </dgm:pt>
    <dgm:pt modelId="{C6BA4F6F-7766-4C4B-8DDB-20D9DC3902CE}" type="sibTrans" cxnId="{50B522B9-BD76-45FD-8C05-C98ACF801906}">
      <dgm:prSet/>
      <dgm:spPr/>
      <dgm:t>
        <a:bodyPr/>
        <a:lstStyle/>
        <a:p>
          <a:endParaRPr lang="de-DE">
            <a:solidFill>
              <a:srgbClr val="070000"/>
            </a:solidFill>
          </a:endParaRPr>
        </a:p>
      </dgm:t>
    </dgm:pt>
    <dgm:pt modelId="{F35EA790-ACD9-4A89-8841-EC449B88F9D8}">
      <dgm:prSet phldrT="[Text]" custT="1"/>
      <dgm:spPr/>
      <dgm:t>
        <a:bodyPr/>
        <a:lstStyle/>
        <a:p>
          <a:r>
            <a:rPr lang="de-DE" sz="1600" b="1" dirty="0" smtClean="0">
              <a:solidFill>
                <a:srgbClr val="070000"/>
              </a:solidFill>
            </a:rPr>
            <a:t>Restaurant</a:t>
          </a:r>
          <a:endParaRPr lang="de-DE" sz="1600" b="1" dirty="0">
            <a:solidFill>
              <a:srgbClr val="070000"/>
            </a:solidFill>
          </a:endParaRPr>
        </a:p>
      </dgm:t>
    </dgm:pt>
    <dgm:pt modelId="{FCE275F1-7258-4FED-88BE-0C7E72F27D8A}" type="parTrans" cxnId="{D32597A0-1951-4E9E-B4AA-32DB5DFF731C}">
      <dgm:prSet/>
      <dgm:spPr/>
      <dgm:t>
        <a:bodyPr/>
        <a:lstStyle/>
        <a:p>
          <a:endParaRPr lang="de-DE">
            <a:solidFill>
              <a:srgbClr val="070000"/>
            </a:solidFill>
          </a:endParaRPr>
        </a:p>
      </dgm:t>
    </dgm:pt>
    <dgm:pt modelId="{48790BDB-684E-424B-A546-B01CF47F8CF1}" type="sibTrans" cxnId="{D32597A0-1951-4E9E-B4AA-32DB5DFF731C}">
      <dgm:prSet/>
      <dgm:spPr/>
      <dgm:t>
        <a:bodyPr/>
        <a:lstStyle/>
        <a:p>
          <a:endParaRPr lang="de-DE">
            <a:solidFill>
              <a:srgbClr val="070000"/>
            </a:solidFill>
          </a:endParaRPr>
        </a:p>
      </dgm:t>
    </dgm:pt>
    <dgm:pt modelId="{B854D772-8030-4CFD-9E18-71C4A6DF7560}">
      <dgm:prSet phldrT="[Text]" custT="1"/>
      <dgm:spPr/>
      <dgm:t>
        <a:bodyPr/>
        <a:lstStyle/>
        <a:p>
          <a:r>
            <a:rPr lang="de-DE" sz="1600" b="1" dirty="0" smtClean="0">
              <a:solidFill>
                <a:srgbClr val="070000"/>
              </a:solidFill>
            </a:rPr>
            <a:t>Hotel</a:t>
          </a:r>
          <a:endParaRPr lang="de-DE" sz="1600" b="1" dirty="0">
            <a:solidFill>
              <a:srgbClr val="070000"/>
            </a:solidFill>
          </a:endParaRPr>
        </a:p>
      </dgm:t>
    </dgm:pt>
    <dgm:pt modelId="{ACCA102F-0EFD-459C-86DE-86A953E4AA21}" type="parTrans" cxnId="{0BDB87F1-0F9C-46E3-BCDA-391C1EC3CC31}">
      <dgm:prSet/>
      <dgm:spPr/>
      <dgm:t>
        <a:bodyPr/>
        <a:lstStyle/>
        <a:p>
          <a:endParaRPr lang="de-DE">
            <a:solidFill>
              <a:srgbClr val="070000"/>
            </a:solidFill>
          </a:endParaRPr>
        </a:p>
      </dgm:t>
    </dgm:pt>
    <dgm:pt modelId="{C52153FF-A44A-48EA-87B6-EC10022486E7}" type="sibTrans" cxnId="{0BDB87F1-0F9C-46E3-BCDA-391C1EC3CC31}">
      <dgm:prSet/>
      <dgm:spPr/>
      <dgm:t>
        <a:bodyPr/>
        <a:lstStyle/>
        <a:p>
          <a:endParaRPr lang="de-DE">
            <a:solidFill>
              <a:srgbClr val="070000"/>
            </a:solidFill>
          </a:endParaRPr>
        </a:p>
      </dgm:t>
    </dgm:pt>
    <dgm:pt modelId="{FD843B0F-6AEC-45D3-818C-F6B383AC8F84}">
      <dgm:prSet phldrT="[Text]" custT="1"/>
      <dgm:spPr/>
      <dgm:t>
        <a:bodyPr/>
        <a:lstStyle/>
        <a:p>
          <a:r>
            <a:rPr lang="de-DE" sz="1600" b="1" dirty="0" smtClean="0">
              <a:solidFill>
                <a:srgbClr val="070000"/>
              </a:solidFill>
            </a:rPr>
            <a:t>Rezeption</a:t>
          </a:r>
          <a:endParaRPr lang="de-DE" sz="1600" b="1" dirty="0">
            <a:solidFill>
              <a:srgbClr val="070000"/>
            </a:solidFill>
          </a:endParaRPr>
        </a:p>
      </dgm:t>
    </dgm:pt>
    <dgm:pt modelId="{32C365A3-6539-4703-84CA-E4D0E6E1E5A6}" type="parTrans" cxnId="{83D1078B-E1CD-4072-B77C-C66B4D8884D7}">
      <dgm:prSet/>
      <dgm:spPr/>
      <dgm:t>
        <a:bodyPr/>
        <a:lstStyle/>
        <a:p>
          <a:endParaRPr lang="de-DE">
            <a:solidFill>
              <a:srgbClr val="070000"/>
            </a:solidFill>
          </a:endParaRPr>
        </a:p>
      </dgm:t>
    </dgm:pt>
    <dgm:pt modelId="{69E7B732-3313-4E4E-A64C-BF5EFA985B57}" type="sibTrans" cxnId="{83D1078B-E1CD-4072-B77C-C66B4D8884D7}">
      <dgm:prSet/>
      <dgm:spPr/>
      <dgm:t>
        <a:bodyPr/>
        <a:lstStyle/>
        <a:p>
          <a:endParaRPr lang="de-DE">
            <a:solidFill>
              <a:srgbClr val="070000"/>
            </a:solidFill>
          </a:endParaRPr>
        </a:p>
      </dgm:t>
    </dgm:pt>
    <dgm:pt modelId="{8137D305-3F00-4172-A119-56E0C6979378}" type="pres">
      <dgm:prSet presAssocID="{4A01BD3D-C90F-4FFB-9D87-97056338FEFF}" presName="Name0" presStyleCnt="0">
        <dgm:presLayoutVars>
          <dgm:chMax val="1"/>
          <dgm:dir/>
          <dgm:animLvl val="ctr"/>
          <dgm:resizeHandles val="exact"/>
        </dgm:presLayoutVars>
      </dgm:prSet>
      <dgm:spPr/>
      <dgm:t>
        <a:bodyPr/>
        <a:lstStyle/>
        <a:p>
          <a:endParaRPr lang="de-DE"/>
        </a:p>
      </dgm:t>
    </dgm:pt>
    <dgm:pt modelId="{50F6A18A-1C57-4BBD-979F-EF03C5F552C5}" type="pres">
      <dgm:prSet presAssocID="{D1AC2537-632C-47F0-9662-3B94F074C90B}" presName="centerShape" presStyleLbl="node0" presStyleIdx="0" presStyleCnt="1"/>
      <dgm:spPr/>
      <dgm:t>
        <a:bodyPr/>
        <a:lstStyle/>
        <a:p>
          <a:endParaRPr lang="de-DE"/>
        </a:p>
      </dgm:t>
    </dgm:pt>
    <dgm:pt modelId="{A96025B6-80C0-4022-A17C-22BFC528088E}" type="pres">
      <dgm:prSet presAssocID="{2253DE78-64C8-4D7A-8E8D-F756BDFC489E}" presName="node" presStyleLbl="node1" presStyleIdx="0" presStyleCnt="4" custScaleX="141164" custScaleY="115093">
        <dgm:presLayoutVars>
          <dgm:bulletEnabled val="1"/>
        </dgm:presLayoutVars>
      </dgm:prSet>
      <dgm:spPr/>
      <dgm:t>
        <a:bodyPr/>
        <a:lstStyle/>
        <a:p>
          <a:endParaRPr lang="de-DE"/>
        </a:p>
      </dgm:t>
    </dgm:pt>
    <dgm:pt modelId="{A49381FF-789C-40BD-A59C-A306E9FAB1AF}" type="pres">
      <dgm:prSet presAssocID="{2253DE78-64C8-4D7A-8E8D-F756BDFC489E}" presName="dummy" presStyleCnt="0"/>
      <dgm:spPr/>
    </dgm:pt>
    <dgm:pt modelId="{CE92F270-F660-48A7-AD81-03581AA22C15}" type="pres">
      <dgm:prSet presAssocID="{C6BA4F6F-7766-4C4B-8DDB-20D9DC3902CE}" presName="sibTrans" presStyleLbl="sibTrans2D1" presStyleIdx="0" presStyleCnt="4"/>
      <dgm:spPr/>
      <dgm:t>
        <a:bodyPr/>
        <a:lstStyle/>
        <a:p>
          <a:endParaRPr lang="de-DE"/>
        </a:p>
      </dgm:t>
    </dgm:pt>
    <dgm:pt modelId="{B05B9075-2074-43DE-8865-59D231055541}" type="pres">
      <dgm:prSet presAssocID="{F35EA790-ACD9-4A89-8841-EC449B88F9D8}" presName="node" presStyleLbl="node1" presStyleIdx="1" presStyleCnt="4" custScaleX="141164" custScaleY="115093">
        <dgm:presLayoutVars>
          <dgm:bulletEnabled val="1"/>
        </dgm:presLayoutVars>
      </dgm:prSet>
      <dgm:spPr/>
      <dgm:t>
        <a:bodyPr/>
        <a:lstStyle/>
        <a:p>
          <a:endParaRPr lang="de-DE"/>
        </a:p>
      </dgm:t>
    </dgm:pt>
    <dgm:pt modelId="{C2032C46-9ED1-416C-BD5B-85CCA9946B43}" type="pres">
      <dgm:prSet presAssocID="{F35EA790-ACD9-4A89-8841-EC449B88F9D8}" presName="dummy" presStyleCnt="0"/>
      <dgm:spPr/>
    </dgm:pt>
    <dgm:pt modelId="{4ECB333D-A041-4C1C-9853-60D6F85A5FD1}" type="pres">
      <dgm:prSet presAssocID="{48790BDB-684E-424B-A546-B01CF47F8CF1}" presName="sibTrans" presStyleLbl="sibTrans2D1" presStyleIdx="1" presStyleCnt="4"/>
      <dgm:spPr/>
      <dgm:t>
        <a:bodyPr/>
        <a:lstStyle/>
        <a:p>
          <a:endParaRPr lang="de-DE"/>
        </a:p>
      </dgm:t>
    </dgm:pt>
    <dgm:pt modelId="{CACEBD4A-4B51-4598-A1C6-CA773C19F266}" type="pres">
      <dgm:prSet presAssocID="{B854D772-8030-4CFD-9E18-71C4A6DF7560}" presName="node" presStyleLbl="node1" presStyleIdx="2" presStyleCnt="4" custScaleX="141164" custScaleY="115093">
        <dgm:presLayoutVars>
          <dgm:bulletEnabled val="1"/>
        </dgm:presLayoutVars>
      </dgm:prSet>
      <dgm:spPr/>
      <dgm:t>
        <a:bodyPr/>
        <a:lstStyle/>
        <a:p>
          <a:endParaRPr lang="de-DE"/>
        </a:p>
      </dgm:t>
    </dgm:pt>
    <dgm:pt modelId="{449D07CF-7DAB-4FD8-8884-E7E35CBB23ED}" type="pres">
      <dgm:prSet presAssocID="{B854D772-8030-4CFD-9E18-71C4A6DF7560}" presName="dummy" presStyleCnt="0"/>
      <dgm:spPr/>
    </dgm:pt>
    <dgm:pt modelId="{F36E3573-5E07-4B3A-8538-3FA20351BD08}" type="pres">
      <dgm:prSet presAssocID="{C52153FF-A44A-48EA-87B6-EC10022486E7}" presName="sibTrans" presStyleLbl="sibTrans2D1" presStyleIdx="2" presStyleCnt="4"/>
      <dgm:spPr/>
      <dgm:t>
        <a:bodyPr/>
        <a:lstStyle/>
        <a:p>
          <a:endParaRPr lang="de-DE"/>
        </a:p>
      </dgm:t>
    </dgm:pt>
    <dgm:pt modelId="{09BEE156-E861-407C-B15B-EB3CAF00029E}" type="pres">
      <dgm:prSet presAssocID="{FD843B0F-6AEC-45D3-818C-F6B383AC8F84}" presName="node" presStyleLbl="node1" presStyleIdx="3" presStyleCnt="4" custScaleX="141164" custScaleY="115093">
        <dgm:presLayoutVars>
          <dgm:bulletEnabled val="1"/>
        </dgm:presLayoutVars>
      </dgm:prSet>
      <dgm:spPr/>
      <dgm:t>
        <a:bodyPr/>
        <a:lstStyle/>
        <a:p>
          <a:endParaRPr lang="de-DE"/>
        </a:p>
      </dgm:t>
    </dgm:pt>
    <dgm:pt modelId="{943EF88E-1928-4657-AFF0-1F5061D186E0}" type="pres">
      <dgm:prSet presAssocID="{FD843B0F-6AEC-45D3-818C-F6B383AC8F84}" presName="dummy" presStyleCnt="0"/>
      <dgm:spPr/>
    </dgm:pt>
    <dgm:pt modelId="{EE63C45E-2D14-490E-8B2E-3F688CB77532}" type="pres">
      <dgm:prSet presAssocID="{69E7B732-3313-4E4E-A64C-BF5EFA985B57}" presName="sibTrans" presStyleLbl="sibTrans2D1" presStyleIdx="3" presStyleCnt="4"/>
      <dgm:spPr/>
      <dgm:t>
        <a:bodyPr/>
        <a:lstStyle/>
        <a:p>
          <a:endParaRPr lang="de-DE"/>
        </a:p>
      </dgm:t>
    </dgm:pt>
  </dgm:ptLst>
  <dgm:cxnLst>
    <dgm:cxn modelId="{7DC70F14-42A2-4F85-931C-7DAEEE43EDE9}" type="presOf" srcId="{F35EA790-ACD9-4A89-8841-EC449B88F9D8}" destId="{B05B9075-2074-43DE-8865-59D231055541}" srcOrd="0" destOrd="0" presId="urn:microsoft.com/office/officeart/2005/8/layout/radial6"/>
    <dgm:cxn modelId="{00F699B9-3E3B-4EF2-848C-DE4393F44BB8}" srcId="{4A01BD3D-C90F-4FFB-9D87-97056338FEFF}" destId="{D1AC2537-632C-47F0-9662-3B94F074C90B}" srcOrd="0" destOrd="0" parTransId="{C259F58F-7CC3-417D-B169-04C224B34E9B}" sibTransId="{AB5BBEAE-447D-4B9A-92B2-05755AE72997}"/>
    <dgm:cxn modelId="{465037B7-AD67-49F4-B514-A18F1310D3A0}" type="presOf" srcId="{C52153FF-A44A-48EA-87B6-EC10022486E7}" destId="{F36E3573-5E07-4B3A-8538-3FA20351BD08}" srcOrd="0" destOrd="0" presId="urn:microsoft.com/office/officeart/2005/8/layout/radial6"/>
    <dgm:cxn modelId="{8DB30836-DDB2-499B-9D21-B2E4B84CD405}" type="presOf" srcId="{C6BA4F6F-7766-4C4B-8DDB-20D9DC3902CE}" destId="{CE92F270-F660-48A7-AD81-03581AA22C15}" srcOrd="0" destOrd="0" presId="urn:microsoft.com/office/officeart/2005/8/layout/radial6"/>
    <dgm:cxn modelId="{4DBADEC9-A1AE-4471-A483-FA70EB19454B}" type="presOf" srcId="{D1AC2537-632C-47F0-9662-3B94F074C90B}" destId="{50F6A18A-1C57-4BBD-979F-EF03C5F552C5}" srcOrd="0" destOrd="0" presId="urn:microsoft.com/office/officeart/2005/8/layout/radial6"/>
    <dgm:cxn modelId="{2FE0A681-914B-474D-88E9-0409CD5F8D0D}" type="presOf" srcId="{FD843B0F-6AEC-45D3-818C-F6B383AC8F84}" destId="{09BEE156-E861-407C-B15B-EB3CAF00029E}" srcOrd="0" destOrd="0" presId="urn:microsoft.com/office/officeart/2005/8/layout/radial6"/>
    <dgm:cxn modelId="{0BE984A7-48DE-4648-AD45-30126A6AC270}" type="presOf" srcId="{48790BDB-684E-424B-A546-B01CF47F8CF1}" destId="{4ECB333D-A041-4C1C-9853-60D6F85A5FD1}" srcOrd="0" destOrd="0" presId="urn:microsoft.com/office/officeart/2005/8/layout/radial6"/>
    <dgm:cxn modelId="{0C3DA676-D0D1-4650-9A55-E4FA0A3C6BD5}" type="presOf" srcId="{69E7B732-3313-4E4E-A64C-BF5EFA985B57}" destId="{EE63C45E-2D14-490E-8B2E-3F688CB77532}" srcOrd="0" destOrd="0" presId="urn:microsoft.com/office/officeart/2005/8/layout/radial6"/>
    <dgm:cxn modelId="{0BDB87F1-0F9C-46E3-BCDA-391C1EC3CC31}" srcId="{D1AC2537-632C-47F0-9662-3B94F074C90B}" destId="{B854D772-8030-4CFD-9E18-71C4A6DF7560}" srcOrd="2" destOrd="0" parTransId="{ACCA102F-0EFD-459C-86DE-86A953E4AA21}" sibTransId="{C52153FF-A44A-48EA-87B6-EC10022486E7}"/>
    <dgm:cxn modelId="{50B522B9-BD76-45FD-8C05-C98ACF801906}" srcId="{D1AC2537-632C-47F0-9662-3B94F074C90B}" destId="{2253DE78-64C8-4D7A-8E8D-F756BDFC489E}" srcOrd="0" destOrd="0" parTransId="{8DC459F1-016A-4BBA-AC68-655AFD018EF4}" sibTransId="{C6BA4F6F-7766-4C4B-8DDB-20D9DC3902CE}"/>
    <dgm:cxn modelId="{B1B12450-B74E-4F1F-AF73-03BF32CD9BD1}" type="presOf" srcId="{B854D772-8030-4CFD-9E18-71C4A6DF7560}" destId="{CACEBD4A-4B51-4598-A1C6-CA773C19F266}" srcOrd="0" destOrd="0" presId="urn:microsoft.com/office/officeart/2005/8/layout/radial6"/>
    <dgm:cxn modelId="{2DD9DB05-AC16-4287-9548-9CD005AC22EB}" type="presOf" srcId="{2253DE78-64C8-4D7A-8E8D-F756BDFC489E}" destId="{A96025B6-80C0-4022-A17C-22BFC528088E}" srcOrd="0" destOrd="0" presId="urn:microsoft.com/office/officeart/2005/8/layout/radial6"/>
    <dgm:cxn modelId="{26077AA8-2B9A-4AEC-BA50-84769A2DED7E}" type="presOf" srcId="{4A01BD3D-C90F-4FFB-9D87-97056338FEFF}" destId="{8137D305-3F00-4172-A119-56E0C6979378}" srcOrd="0" destOrd="0" presId="urn:microsoft.com/office/officeart/2005/8/layout/radial6"/>
    <dgm:cxn modelId="{D32597A0-1951-4E9E-B4AA-32DB5DFF731C}" srcId="{D1AC2537-632C-47F0-9662-3B94F074C90B}" destId="{F35EA790-ACD9-4A89-8841-EC449B88F9D8}" srcOrd="1" destOrd="0" parTransId="{FCE275F1-7258-4FED-88BE-0C7E72F27D8A}" sibTransId="{48790BDB-684E-424B-A546-B01CF47F8CF1}"/>
    <dgm:cxn modelId="{83D1078B-E1CD-4072-B77C-C66B4D8884D7}" srcId="{D1AC2537-632C-47F0-9662-3B94F074C90B}" destId="{FD843B0F-6AEC-45D3-818C-F6B383AC8F84}" srcOrd="3" destOrd="0" parTransId="{32C365A3-6539-4703-84CA-E4D0E6E1E5A6}" sibTransId="{69E7B732-3313-4E4E-A64C-BF5EFA985B57}"/>
    <dgm:cxn modelId="{0EA5EBB8-8357-4288-8490-3B6D34CC973E}" type="presParOf" srcId="{8137D305-3F00-4172-A119-56E0C6979378}" destId="{50F6A18A-1C57-4BBD-979F-EF03C5F552C5}" srcOrd="0" destOrd="0" presId="urn:microsoft.com/office/officeart/2005/8/layout/radial6"/>
    <dgm:cxn modelId="{017A3FCD-01E4-4363-8517-87A35E162F0A}" type="presParOf" srcId="{8137D305-3F00-4172-A119-56E0C6979378}" destId="{A96025B6-80C0-4022-A17C-22BFC528088E}" srcOrd="1" destOrd="0" presId="urn:microsoft.com/office/officeart/2005/8/layout/radial6"/>
    <dgm:cxn modelId="{97ED9C9C-21AE-4D9E-BB27-A83F98689DEE}" type="presParOf" srcId="{8137D305-3F00-4172-A119-56E0C6979378}" destId="{A49381FF-789C-40BD-A59C-A306E9FAB1AF}" srcOrd="2" destOrd="0" presId="urn:microsoft.com/office/officeart/2005/8/layout/radial6"/>
    <dgm:cxn modelId="{268AD16F-8BBD-4162-BB9E-DE17BFA5B025}" type="presParOf" srcId="{8137D305-3F00-4172-A119-56E0C6979378}" destId="{CE92F270-F660-48A7-AD81-03581AA22C15}" srcOrd="3" destOrd="0" presId="urn:microsoft.com/office/officeart/2005/8/layout/radial6"/>
    <dgm:cxn modelId="{40FCDCF7-8C72-42D4-B67B-49B4BF086B88}" type="presParOf" srcId="{8137D305-3F00-4172-A119-56E0C6979378}" destId="{B05B9075-2074-43DE-8865-59D231055541}" srcOrd="4" destOrd="0" presId="urn:microsoft.com/office/officeart/2005/8/layout/radial6"/>
    <dgm:cxn modelId="{D979C7FA-C3E2-4806-8C00-31C535FD43BB}" type="presParOf" srcId="{8137D305-3F00-4172-A119-56E0C6979378}" destId="{C2032C46-9ED1-416C-BD5B-85CCA9946B43}" srcOrd="5" destOrd="0" presId="urn:microsoft.com/office/officeart/2005/8/layout/radial6"/>
    <dgm:cxn modelId="{8E0E3111-C7B6-4029-A46B-3ED3BF4EC760}" type="presParOf" srcId="{8137D305-3F00-4172-A119-56E0C6979378}" destId="{4ECB333D-A041-4C1C-9853-60D6F85A5FD1}" srcOrd="6" destOrd="0" presId="urn:microsoft.com/office/officeart/2005/8/layout/radial6"/>
    <dgm:cxn modelId="{2A97ED17-8DC9-483A-ABA9-33B25C3D4F27}" type="presParOf" srcId="{8137D305-3F00-4172-A119-56E0C6979378}" destId="{CACEBD4A-4B51-4598-A1C6-CA773C19F266}" srcOrd="7" destOrd="0" presId="urn:microsoft.com/office/officeart/2005/8/layout/radial6"/>
    <dgm:cxn modelId="{CD4BBB49-7F89-48C7-86BD-02E027C30791}" type="presParOf" srcId="{8137D305-3F00-4172-A119-56E0C6979378}" destId="{449D07CF-7DAB-4FD8-8884-E7E35CBB23ED}" srcOrd="8" destOrd="0" presId="urn:microsoft.com/office/officeart/2005/8/layout/radial6"/>
    <dgm:cxn modelId="{3ABC7710-BCE9-44A6-93EE-149AA0841A11}" type="presParOf" srcId="{8137D305-3F00-4172-A119-56E0C6979378}" destId="{F36E3573-5E07-4B3A-8538-3FA20351BD08}" srcOrd="9" destOrd="0" presId="urn:microsoft.com/office/officeart/2005/8/layout/radial6"/>
    <dgm:cxn modelId="{AB648180-6072-4297-9320-055AEEDF6955}" type="presParOf" srcId="{8137D305-3F00-4172-A119-56E0C6979378}" destId="{09BEE156-E861-407C-B15B-EB3CAF00029E}" srcOrd="10" destOrd="0" presId="urn:microsoft.com/office/officeart/2005/8/layout/radial6"/>
    <dgm:cxn modelId="{2ECB2FE1-A9AA-41B3-930E-21B5BF4E2DCF}" type="presParOf" srcId="{8137D305-3F00-4172-A119-56E0C6979378}" destId="{943EF88E-1928-4657-AFF0-1F5061D186E0}" srcOrd="11" destOrd="0" presId="urn:microsoft.com/office/officeart/2005/8/layout/radial6"/>
    <dgm:cxn modelId="{CB85F05B-34C3-44DF-9E96-5C25BAACFE6C}" type="presParOf" srcId="{8137D305-3F00-4172-A119-56E0C6979378}" destId="{EE63C45E-2D14-490E-8B2E-3F688CB77532}" srcOrd="12"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C5B7FC-001D-43F8-BDCB-D40DAA61781D}" type="doc">
      <dgm:prSet loTypeId="urn:microsoft.com/office/officeart/2005/8/layout/process1" loCatId="process" qsTypeId="urn:microsoft.com/office/officeart/2005/8/quickstyle/simple1#2" qsCatId="simple" csTypeId="urn:microsoft.com/office/officeart/2005/8/colors/accent1_2#2" csCatId="accent1" phldr="1"/>
      <dgm:spPr/>
    </dgm:pt>
    <dgm:pt modelId="{5B42A066-5A28-48A6-9E3E-36099289DA19}">
      <dgm:prSet phldrT="[Text]"/>
      <dgm:spPr/>
      <dgm:t>
        <a:bodyPr/>
        <a:lstStyle/>
        <a:p>
          <a:r>
            <a:rPr lang="de-DE" dirty="0" smtClean="0">
              <a:solidFill>
                <a:srgbClr val="070000"/>
              </a:solidFill>
            </a:rPr>
            <a:t>Plenumsphase - Vorbereitung</a:t>
          </a:r>
          <a:endParaRPr lang="de-DE" dirty="0">
            <a:solidFill>
              <a:srgbClr val="070000"/>
            </a:solidFill>
          </a:endParaRPr>
        </a:p>
      </dgm:t>
    </dgm:pt>
    <dgm:pt modelId="{A976DB56-85A9-4474-BD51-B781C20A0F20}" type="parTrans" cxnId="{1A8E4582-2FDC-4007-829D-5EF2815C53C0}">
      <dgm:prSet/>
      <dgm:spPr/>
      <dgm:t>
        <a:bodyPr/>
        <a:lstStyle/>
        <a:p>
          <a:endParaRPr lang="de-DE">
            <a:solidFill>
              <a:srgbClr val="070000"/>
            </a:solidFill>
          </a:endParaRPr>
        </a:p>
      </dgm:t>
    </dgm:pt>
    <dgm:pt modelId="{8E893CDD-556C-484D-AADC-16D0EFE73ABE}" type="sibTrans" cxnId="{1A8E4582-2FDC-4007-829D-5EF2815C53C0}">
      <dgm:prSet/>
      <dgm:spPr/>
      <dgm:t>
        <a:bodyPr/>
        <a:lstStyle/>
        <a:p>
          <a:endParaRPr lang="de-DE">
            <a:solidFill>
              <a:srgbClr val="070000"/>
            </a:solidFill>
          </a:endParaRPr>
        </a:p>
      </dgm:t>
    </dgm:pt>
    <dgm:pt modelId="{A1018A08-DE27-4A2D-8CFF-A9286D006858}">
      <dgm:prSet phldrT="[Text]"/>
      <dgm:spPr/>
      <dgm:t>
        <a:bodyPr/>
        <a:lstStyle/>
        <a:p>
          <a:r>
            <a:rPr lang="de-DE" dirty="0" smtClean="0">
              <a:solidFill>
                <a:srgbClr val="070000"/>
              </a:solidFill>
            </a:rPr>
            <a:t>Plenumsphase</a:t>
          </a:r>
          <a:endParaRPr lang="de-DE" dirty="0">
            <a:solidFill>
              <a:srgbClr val="070000"/>
            </a:solidFill>
          </a:endParaRPr>
        </a:p>
      </dgm:t>
    </dgm:pt>
    <dgm:pt modelId="{72398B5B-9A3F-4B58-9329-B5F4D8A8D526}" type="parTrans" cxnId="{3CD2CD78-4E71-4BA9-9875-43FDD6726122}">
      <dgm:prSet/>
      <dgm:spPr/>
      <dgm:t>
        <a:bodyPr/>
        <a:lstStyle/>
        <a:p>
          <a:endParaRPr lang="de-DE">
            <a:solidFill>
              <a:srgbClr val="070000"/>
            </a:solidFill>
          </a:endParaRPr>
        </a:p>
      </dgm:t>
    </dgm:pt>
    <dgm:pt modelId="{1AC9B664-A7A5-448E-94DC-4A41CB50C64C}" type="sibTrans" cxnId="{3CD2CD78-4E71-4BA9-9875-43FDD6726122}">
      <dgm:prSet/>
      <dgm:spPr/>
      <dgm:t>
        <a:bodyPr/>
        <a:lstStyle/>
        <a:p>
          <a:endParaRPr lang="de-DE">
            <a:solidFill>
              <a:srgbClr val="070000"/>
            </a:solidFill>
          </a:endParaRPr>
        </a:p>
      </dgm:t>
    </dgm:pt>
    <dgm:pt modelId="{DD29B74B-4429-4D03-8E9D-F14A03F13EB9}">
      <dgm:prSet phldrT="[Text]"/>
      <dgm:spPr/>
      <dgm:t>
        <a:bodyPr/>
        <a:lstStyle/>
        <a:p>
          <a:r>
            <a:rPr lang="de-DE" dirty="0" smtClean="0">
              <a:solidFill>
                <a:srgbClr val="070000"/>
              </a:solidFill>
            </a:rPr>
            <a:t>Kleingruppenarbeit</a:t>
          </a:r>
          <a:endParaRPr lang="de-DE" dirty="0">
            <a:solidFill>
              <a:srgbClr val="070000"/>
            </a:solidFill>
          </a:endParaRPr>
        </a:p>
      </dgm:t>
    </dgm:pt>
    <dgm:pt modelId="{EA4FC569-C561-49C1-BA90-A2FDFDE71FC9}" type="sibTrans" cxnId="{24B93B14-F9FF-4449-AC86-B8241B1BA7C2}">
      <dgm:prSet/>
      <dgm:spPr/>
      <dgm:t>
        <a:bodyPr/>
        <a:lstStyle/>
        <a:p>
          <a:endParaRPr lang="de-DE">
            <a:solidFill>
              <a:srgbClr val="070000"/>
            </a:solidFill>
          </a:endParaRPr>
        </a:p>
      </dgm:t>
    </dgm:pt>
    <dgm:pt modelId="{367516A6-EB41-448E-9A77-6EEA7E81BEAE}" type="parTrans" cxnId="{24B93B14-F9FF-4449-AC86-B8241B1BA7C2}">
      <dgm:prSet/>
      <dgm:spPr/>
      <dgm:t>
        <a:bodyPr/>
        <a:lstStyle/>
        <a:p>
          <a:endParaRPr lang="de-DE">
            <a:solidFill>
              <a:srgbClr val="070000"/>
            </a:solidFill>
          </a:endParaRPr>
        </a:p>
      </dgm:t>
    </dgm:pt>
    <dgm:pt modelId="{B152EC54-864F-4947-B692-EBD71049233F}" type="pres">
      <dgm:prSet presAssocID="{B7C5B7FC-001D-43F8-BDCB-D40DAA61781D}" presName="Name0" presStyleCnt="0">
        <dgm:presLayoutVars>
          <dgm:dir/>
          <dgm:resizeHandles val="exact"/>
        </dgm:presLayoutVars>
      </dgm:prSet>
      <dgm:spPr/>
    </dgm:pt>
    <dgm:pt modelId="{D4ED4E01-FFD5-4234-8A2D-DA2DA0E7D72A}" type="pres">
      <dgm:prSet presAssocID="{5B42A066-5A28-48A6-9E3E-36099289DA19}" presName="node" presStyleLbl="node1" presStyleIdx="0" presStyleCnt="3" custLinFactNeighborX="-18298" custLinFactNeighborY="-80327">
        <dgm:presLayoutVars>
          <dgm:bulletEnabled val="1"/>
        </dgm:presLayoutVars>
      </dgm:prSet>
      <dgm:spPr/>
      <dgm:t>
        <a:bodyPr/>
        <a:lstStyle/>
        <a:p>
          <a:endParaRPr lang="de-DE"/>
        </a:p>
      </dgm:t>
    </dgm:pt>
    <dgm:pt modelId="{9B707C6C-6A56-45F2-AAC3-D04E08AE4A06}" type="pres">
      <dgm:prSet presAssocID="{8E893CDD-556C-484D-AADC-16D0EFE73ABE}" presName="sibTrans" presStyleLbl="sibTrans2D1" presStyleIdx="0" presStyleCnt="2"/>
      <dgm:spPr/>
      <dgm:t>
        <a:bodyPr/>
        <a:lstStyle/>
        <a:p>
          <a:endParaRPr lang="de-DE"/>
        </a:p>
      </dgm:t>
    </dgm:pt>
    <dgm:pt modelId="{59552885-F045-4CC5-8C97-AE1F8F4C6357}" type="pres">
      <dgm:prSet presAssocID="{8E893CDD-556C-484D-AADC-16D0EFE73ABE}" presName="connectorText" presStyleLbl="sibTrans2D1" presStyleIdx="0" presStyleCnt="2"/>
      <dgm:spPr/>
      <dgm:t>
        <a:bodyPr/>
        <a:lstStyle/>
        <a:p>
          <a:endParaRPr lang="de-DE"/>
        </a:p>
      </dgm:t>
    </dgm:pt>
    <dgm:pt modelId="{D911B0C0-5488-476B-9DB8-41EE4BA32B4E}" type="pres">
      <dgm:prSet presAssocID="{DD29B74B-4429-4D03-8E9D-F14A03F13EB9}" presName="node" presStyleLbl="node1" presStyleIdx="1" presStyleCnt="3" custLinFactNeighborX="-1599" custLinFactNeighborY="-80327">
        <dgm:presLayoutVars>
          <dgm:bulletEnabled val="1"/>
        </dgm:presLayoutVars>
      </dgm:prSet>
      <dgm:spPr/>
      <dgm:t>
        <a:bodyPr/>
        <a:lstStyle/>
        <a:p>
          <a:endParaRPr lang="de-DE"/>
        </a:p>
      </dgm:t>
    </dgm:pt>
    <dgm:pt modelId="{AB3443BA-F7BC-421C-8883-B4C479FCA795}" type="pres">
      <dgm:prSet presAssocID="{EA4FC569-C561-49C1-BA90-A2FDFDE71FC9}" presName="sibTrans" presStyleLbl="sibTrans2D1" presStyleIdx="1" presStyleCnt="2"/>
      <dgm:spPr/>
      <dgm:t>
        <a:bodyPr/>
        <a:lstStyle/>
        <a:p>
          <a:endParaRPr lang="de-DE"/>
        </a:p>
      </dgm:t>
    </dgm:pt>
    <dgm:pt modelId="{01F2D7BC-B79D-4E91-9AF9-D13BAA3C71FB}" type="pres">
      <dgm:prSet presAssocID="{EA4FC569-C561-49C1-BA90-A2FDFDE71FC9}" presName="connectorText" presStyleLbl="sibTrans2D1" presStyleIdx="1" presStyleCnt="2"/>
      <dgm:spPr/>
      <dgm:t>
        <a:bodyPr/>
        <a:lstStyle/>
        <a:p>
          <a:endParaRPr lang="de-DE"/>
        </a:p>
      </dgm:t>
    </dgm:pt>
    <dgm:pt modelId="{31BA49B3-6CB6-474A-8ABF-7E712BB65E9C}" type="pres">
      <dgm:prSet presAssocID="{A1018A08-DE27-4A2D-8CFF-A9286D006858}" presName="node" presStyleLbl="node1" presStyleIdx="2" presStyleCnt="3" custLinFactNeighborX="-11092" custLinFactNeighborY="-80327">
        <dgm:presLayoutVars>
          <dgm:bulletEnabled val="1"/>
        </dgm:presLayoutVars>
      </dgm:prSet>
      <dgm:spPr/>
      <dgm:t>
        <a:bodyPr/>
        <a:lstStyle/>
        <a:p>
          <a:endParaRPr lang="de-DE"/>
        </a:p>
      </dgm:t>
    </dgm:pt>
  </dgm:ptLst>
  <dgm:cxnLst>
    <dgm:cxn modelId="{A19D3535-AC4A-44E6-9F96-76E1A29AAC66}" type="presOf" srcId="{B7C5B7FC-001D-43F8-BDCB-D40DAA61781D}" destId="{B152EC54-864F-4947-B692-EBD71049233F}" srcOrd="0" destOrd="0" presId="urn:microsoft.com/office/officeart/2005/8/layout/process1"/>
    <dgm:cxn modelId="{3CD2CD78-4E71-4BA9-9875-43FDD6726122}" srcId="{B7C5B7FC-001D-43F8-BDCB-D40DAA61781D}" destId="{A1018A08-DE27-4A2D-8CFF-A9286D006858}" srcOrd="2" destOrd="0" parTransId="{72398B5B-9A3F-4B58-9329-B5F4D8A8D526}" sibTransId="{1AC9B664-A7A5-448E-94DC-4A41CB50C64C}"/>
    <dgm:cxn modelId="{4C357FB3-12F5-42BA-85E6-2C6391882244}" type="presOf" srcId="{8E893CDD-556C-484D-AADC-16D0EFE73ABE}" destId="{59552885-F045-4CC5-8C97-AE1F8F4C6357}" srcOrd="1" destOrd="0" presId="urn:microsoft.com/office/officeart/2005/8/layout/process1"/>
    <dgm:cxn modelId="{712B462A-B363-47B0-9AF1-AB430FA3C3A1}" type="presOf" srcId="{EA4FC569-C561-49C1-BA90-A2FDFDE71FC9}" destId="{AB3443BA-F7BC-421C-8883-B4C479FCA795}" srcOrd="0" destOrd="0" presId="urn:microsoft.com/office/officeart/2005/8/layout/process1"/>
    <dgm:cxn modelId="{78A5F805-21F9-4995-A78F-A6F3CFC21E24}" type="presOf" srcId="{8E893CDD-556C-484D-AADC-16D0EFE73ABE}" destId="{9B707C6C-6A56-45F2-AAC3-D04E08AE4A06}" srcOrd="0" destOrd="0" presId="urn:microsoft.com/office/officeart/2005/8/layout/process1"/>
    <dgm:cxn modelId="{73347BFB-1ABC-41BF-8E8C-1859D270ABD1}" type="presOf" srcId="{DD29B74B-4429-4D03-8E9D-F14A03F13EB9}" destId="{D911B0C0-5488-476B-9DB8-41EE4BA32B4E}" srcOrd="0" destOrd="0" presId="urn:microsoft.com/office/officeart/2005/8/layout/process1"/>
    <dgm:cxn modelId="{ECE95BC4-C94F-4915-A2B8-6A49EE5E000D}" type="presOf" srcId="{5B42A066-5A28-48A6-9E3E-36099289DA19}" destId="{D4ED4E01-FFD5-4234-8A2D-DA2DA0E7D72A}" srcOrd="0" destOrd="0" presId="urn:microsoft.com/office/officeart/2005/8/layout/process1"/>
    <dgm:cxn modelId="{24B93B14-F9FF-4449-AC86-B8241B1BA7C2}" srcId="{B7C5B7FC-001D-43F8-BDCB-D40DAA61781D}" destId="{DD29B74B-4429-4D03-8E9D-F14A03F13EB9}" srcOrd="1" destOrd="0" parTransId="{367516A6-EB41-448E-9A77-6EEA7E81BEAE}" sibTransId="{EA4FC569-C561-49C1-BA90-A2FDFDE71FC9}"/>
    <dgm:cxn modelId="{45E76E20-28E9-4E60-8A2E-8377AFA6ECFF}" type="presOf" srcId="{A1018A08-DE27-4A2D-8CFF-A9286D006858}" destId="{31BA49B3-6CB6-474A-8ABF-7E712BB65E9C}" srcOrd="0" destOrd="0" presId="urn:microsoft.com/office/officeart/2005/8/layout/process1"/>
    <dgm:cxn modelId="{1A8E4582-2FDC-4007-829D-5EF2815C53C0}" srcId="{B7C5B7FC-001D-43F8-BDCB-D40DAA61781D}" destId="{5B42A066-5A28-48A6-9E3E-36099289DA19}" srcOrd="0" destOrd="0" parTransId="{A976DB56-85A9-4474-BD51-B781C20A0F20}" sibTransId="{8E893CDD-556C-484D-AADC-16D0EFE73ABE}"/>
    <dgm:cxn modelId="{893EB598-F4F0-4A7F-B7AB-115BF3FA274C}" type="presOf" srcId="{EA4FC569-C561-49C1-BA90-A2FDFDE71FC9}" destId="{01F2D7BC-B79D-4E91-9AF9-D13BAA3C71FB}" srcOrd="1" destOrd="0" presId="urn:microsoft.com/office/officeart/2005/8/layout/process1"/>
    <dgm:cxn modelId="{D225CBB7-8C9E-4AC0-899C-98E689B6408A}" type="presParOf" srcId="{B152EC54-864F-4947-B692-EBD71049233F}" destId="{D4ED4E01-FFD5-4234-8A2D-DA2DA0E7D72A}" srcOrd="0" destOrd="0" presId="urn:microsoft.com/office/officeart/2005/8/layout/process1"/>
    <dgm:cxn modelId="{EA6AEC2E-80FD-4B14-B0AB-C8D368192E6D}" type="presParOf" srcId="{B152EC54-864F-4947-B692-EBD71049233F}" destId="{9B707C6C-6A56-45F2-AAC3-D04E08AE4A06}" srcOrd="1" destOrd="0" presId="urn:microsoft.com/office/officeart/2005/8/layout/process1"/>
    <dgm:cxn modelId="{2B7EB4DE-96A8-4C11-9E1E-138571531F6D}" type="presParOf" srcId="{9B707C6C-6A56-45F2-AAC3-D04E08AE4A06}" destId="{59552885-F045-4CC5-8C97-AE1F8F4C6357}" srcOrd="0" destOrd="0" presId="urn:microsoft.com/office/officeart/2005/8/layout/process1"/>
    <dgm:cxn modelId="{01CEBD44-6284-4376-8EB2-F4765B04BF71}" type="presParOf" srcId="{B152EC54-864F-4947-B692-EBD71049233F}" destId="{D911B0C0-5488-476B-9DB8-41EE4BA32B4E}" srcOrd="2" destOrd="0" presId="urn:microsoft.com/office/officeart/2005/8/layout/process1"/>
    <dgm:cxn modelId="{CCF1DE40-48CA-4CE0-9F78-A15E67932A28}" type="presParOf" srcId="{B152EC54-864F-4947-B692-EBD71049233F}" destId="{AB3443BA-F7BC-421C-8883-B4C479FCA795}" srcOrd="3" destOrd="0" presId="urn:microsoft.com/office/officeart/2005/8/layout/process1"/>
    <dgm:cxn modelId="{49A7DE68-D299-4644-97BC-ADA05DC88776}" type="presParOf" srcId="{AB3443BA-F7BC-421C-8883-B4C479FCA795}" destId="{01F2D7BC-B79D-4E91-9AF9-D13BAA3C71FB}" srcOrd="0" destOrd="0" presId="urn:microsoft.com/office/officeart/2005/8/layout/process1"/>
    <dgm:cxn modelId="{4FD1D845-7CD7-480D-80E5-8A056F10F30F}" type="presParOf" srcId="{B152EC54-864F-4947-B692-EBD71049233F}" destId="{31BA49B3-6CB6-474A-8ABF-7E712BB65E9C}"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A3A607-CA99-41F3-89C3-140148CA9B57}"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de-DE"/>
        </a:p>
      </dgm:t>
    </dgm:pt>
    <dgm:pt modelId="{54B1FB7E-4424-4BF6-9A5B-935B2F11CCBA}">
      <dgm:prSet phldrT="[Text]" custT="1"/>
      <dgm:spPr/>
      <dgm:t>
        <a:bodyPr/>
        <a:lstStyle/>
        <a:p>
          <a:r>
            <a:rPr lang="de-DE" sz="1800" dirty="0" smtClean="0">
              <a:solidFill>
                <a:srgbClr val="070000"/>
              </a:solidFill>
            </a:rPr>
            <a:t>Vorbereitung</a:t>
          </a:r>
          <a:endParaRPr lang="de-DE" sz="1800" dirty="0">
            <a:solidFill>
              <a:srgbClr val="070000"/>
            </a:solidFill>
          </a:endParaRPr>
        </a:p>
      </dgm:t>
    </dgm:pt>
    <dgm:pt modelId="{25269A63-7229-4719-AE6F-D0DF1ADCE975}" type="parTrans" cxnId="{0B33CAE9-A4AC-41EC-B7C8-F232BB13F99B}">
      <dgm:prSet/>
      <dgm:spPr/>
      <dgm:t>
        <a:bodyPr/>
        <a:lstStyle/>
        <a:p>
          <a:endParaRPr lang="de-DE"/>
        </a:p>
      </dgm:t>
    </dgm:pt>
    <dgm:pt modelId="{3F5803AE-2FF8-4945-B6DB-394FDC9BD142}" type="sibTrans" cxnId="{0B33CAE9-A4AC-41EC-B7C8-F232BB13F99B}">
      <dgm:prSet/>
      <dgm:spPr/>
      <dgm:t>
        <a:bodyPr/>
        <a:lstStyle/>
        <a:p>
          <a:endParaRPr lang="de-DE"/>
        </a:p>
      </dgm:t>
    </dgm:pt>
    <dgm:pt modelId="{015BE196-15F9-4FA6-943C-9D381156E260}">
      <dgm:prSet phldrT="[Text]" custT="1"/>
      <dgm:spPr/>
      <dgm:t>
        <a:bodyPr/>
        <a:lstStyle/>
        <a:p>
          <a:r>
            <a:rPr lang="de-DE" sz="1400" dirty="0" smtClean="0"/>
            <a:t>Grundlagen zum Umgang mit Kundenbeschwerden vermitteln, ggf. Video zeigen, wichtige Unterlagen dazu austeilen (Texte)</a:t>
          </a:r>
          <a:endParaRPr lang="de-DE" sz="1400" dirty="0"/>
        </a:p>
      </dgm:t>
    </dgm:pt>
    <dgm:pt modelId="{AC31E8C9-C41C-4FC2-8D12-AD6069575C88}" type="parTrans" cxnId="{4018B0E5-D43D-4F5C-ACEA-5F362AAF2D2F}">
      <dgm:prSet/>
      <dgm:spPr/>
      <dgm:t>
        <a:bodyPr/>
        <a:lstStyle/>
        <a:p>
          <a:endParaRPr lang="de-DE"/>
        </a:p>
      </dgm:t>
    </dgm:pt>
    <dgm:pt modelId="{46AE41B0-6804-4380-A5D6-3726D9FD1B58}" type="sibTrans" cxnId="{4018B0E5-D43D-4F5C-ACEA-5F362AAF2D2F}">
      <dgm:prSet/>
      <dgm:spPr/>
      <dgm:t>
        <a:bodyPr/>
        <a:lstStyle/>
        <a:p>
          <a:endParaRPr lang="de-DE"/>
        </a:p>
      </dgm:t>
    </dgm:pt>
    <dgm:pt modelId="{1624BF2F-0870-4E10-A69C-84F3415C5BC9}">
      <dgm:prSet custT="1"/>
      <dgm:spPr/>
      <dgm:t>
        <a:bodyPr/>
        <a:lstStyle/>
        <a:p>
          <a:r>
            <a:rPr lang="de-DE" sz="1400" dirty="0" smtClean="0"/>
            <a:t>60 Minuten Vorbereitungszeit</a:t>
          </a:r>
        </a:p>
      </dgm:t>
    </dgm:pt>
    <dgm:pt modelId="{81E290AD-3E7F-417C-A22B-43C53CBE981D}" type="parTrans" cxnId="{81A66CDE-7839-4C35-B64E-2D88D41C29FD}">
      <dgm:prSet/>
      <dgm:spPr/>
      <dgm:t>
        <a:bodyPr/>
        <a:lstStyle/>
        <a:p>
          <a:endParaRPr lang="de-DE"/>
        </a:p>
      </dgm:t>
    </dgm:pt>
    <dgm:pt modelId="{9807A7C3-8DAA-41E7-93F2-9F380570DBE8}" type="sibTrans" cxnId="{81A66CDE-7839-4C35-B64E-2D88D41C29FD}">
      <dgm:prSet/>
      <dgm:spPr/>
      <dgm:t>
        <a:bodyPr/>
        <a:lstStyle/>
        <a:p>
          <a:endParaRPr lang="de-DE"/>
        </a:p>
      </dgm:t>
    </dgm:pt>
    <dgm:pt modelId="{B60A3883-F29B-4A7E-AC21-D011D3413EDA}">
      <dgm:prSet custT="1"/>
      <dgm:spPr/>
      <dgm:t>
        <a:bodyPr/>
        <a:lstStyle/>
        <a:p>
          <a:r>
            <a:rPr lang="de-DE" sz="1400" dirty="0" smtClean="0"/>
            <a:t>Das Gespräch soll etwa 5 Minuten dauern</a:t>
          </a:r>
        </a:p>
      </dgm:t>
    </dgm:pt>
    <dgm:pt modelId="{954C5E85-2BE2-4F04-8452-290FF66BFC89}" type="parTrans" cxnId="{ACFC2012-28BF-48DC-B0A1-7F993B19D3DC}">
      <dgm:prSet/>
      <dgm:spPr/>
      <dgm:t>
        <a:bodyPr/>
        <a:lstStyle/>
        <a:p>
          <a:endParaRPr lang="de-DE"/>
        </a:p>
      </dgm:t>
    </dgm:pt>
    <dgm:pt modelId="{BB86EAC4-70C1-4A18-B7D8-ACB0E9FCE4ED}" type="sibTrans" cxnId="{ACFC2012-28BF-48DC-B0A1-7F993B19D3DC}">
      <dgm:prSet/>
      <dgm:spPr/>
      <dgm:t>
        <a:bodyPr/>
        <a:lstStyle/>
        <a:p>
          <a:endParaRPr lang="de-DE"/>
        </a:p>
      </dgm:t>
    </dgm:pt>
    <dgm:pt modelId="{C4BE995E-F922-4707-80A1-BD45989CB2FE}">
      <dgm:prSet custT="1"/>
      <dgm:spPr/>
      <dgm:t>
        <a:bodyPr/>
        <a:lstStyle/>
        <a:p>
          <a:r>
            <a:rPr lang="de-DE" sz="1400" dirty="0" smtClean="0"/>
            <a:t>Die Erarbeitung der Rollen soll in Kleingruppenarbeit stattfinden</a:t>
          </a:r>
        </a:p>
      </dgm:t>
    </dgm:pt>
    <dgm:pt modelId="{B88711BD-459F-4C71-BED9-C59B05F75C2D}" type="parTrans" cxnId="{3C14C0A0-E88D-441A-99B8-04DCFC464261}">
      <dgm:prSet/>
      <dgm:spPr/>
      <dgm:t>
        <a:bodyPr/>
        <a:lstStyle/>
        <a:p>
          <a:endParaRPr lang="de-DE"/>
        </a:p>
      </dgm:t>
    </dgm:pt>
    <dgm:pt modelId="{4A9209DF-E557-4C16-BA57-3371EFEB1A0D}" type="sibTrans" cxnId="{3C14C0A0-E88D-441A-99B8-04DCFC464261}">
      <dgm:prSet/>
      <dgm:spPr/>
      <dgm:t>
        <a:bodyPr/>
        <a:lstStyle/>
        <a:p>
          <a:endParaRPr lang="de-DE"/>
        </a:p>
      </dgm:t>
    </dgm:pt>
    <dgm:pt modelId="{F7A6DD54-B428-4B60-8CDB-8373DCA87279}" type="pres">
      <dgm:prSet presAssocID="{A4A3A607-CA99-41F3-89C3-140148CA9B57}" presName="Name0" presStyleCnt="0">
        <dgm:presLayoutVars>
          <dgm:dir/>
          <dgm:animLvl val="lvl"/>
          <dgm:resizeHandles val="exact"/>
        </dgm:presLayoutVars>
      </dgm:prSet>
      <dgm:spPr/>
      <dgm:t>
        <a:bodyPr/>
        <a:lstStyle/>
        <a:p>
          <a:endParaRPr lang="de-DE"/>
        </a:p>
      </dgm:t>
    </dgm:pt>
    <dgm:pt modelId="{EA13ED40-F59A-4CFF-AC21-F3987950F058}" type="pres">
      <dgm:prSet presAssocID="{54B1FB7E-4424-4BF6-9A5B-935B2F11CCBA}" presName="linNode" presStyleCnt="0"/>
      <dgm:spPr/>
    </dgm:pt>
    <dgm:pt modelId="{E37488B5-A51B-438A-8FA2-0CFAD24CC9AC}" type="pres">
      <dgm:prSet presAssocID="{54B1FB7E-4424-4BF6-9A5B-935B2F11CCBA}" presName="parentText" presStyleLbl="node1" presStyleIdx="0" presStyleCnt="1" custScaleX="61444" custScaleY="67615" custLinFactNeighborX="-10520" custLinFactNeighborY="-5932">
        <dgm:presLayoutVars>
          <dgm:chMax val="1"/>
          <dgm:bulletEnabled val="1"/>
        </dgm:presLayoutVars>
      </dgm:prSet>
      <dgm:spPr/>
      <dgm:t>
        <a:bodyPr/>
        <a:lstStyle/>
        <a:p>
          <a:endParaRPr lang="de-DE"/>
        </a:p>
      </dgm:t>
    </dgm:pt>
    <dgm:pt modelId="{5F5B899A-DDCB-4B67-8659-C6E15C17460C}" type="pres">
      <dgm:prSet presAssocID="{54B1FB7E-4424-4BF6-9A5B-935B2F11CCBA}" presName="descendantText" presStyleLbl="alignAccFollowNode1" presStyleIdx="0" presStyleCnt="1" custScaleX="120769" custScaleY="121212" custLinFactNeighborX="1450" custLinFactNeighborY="92732">
        <dgm:presLayoutVars>
          <dgm:bulletEnabled val="1"/>
        </dgm:presLayoutVars>
      </dgm:prSet>
      <dgm:spPr/>
      <dgm:t>
        <a:bodyPr/>
        <a:lstStyle/>
        <a:p>
          <a:endParaRPr lang="de-DE"/>
        </a:p>
      </dgm:t>
    </dgm:pt>
  </dgm:ptLst>
  <dgm:cxnLst>
    <dgm:cxn modelId="{3C14C0A0-E88D-441A-99B8-04DCFC464261}" srcId="{54B1FB7E-4424-4BF6-9A5B-935B2F11CCBA}" destId="{C4BE995E-F922-4707-80A1-BD45989CB2FE}" srcOrd="3" destOrd="0" parTransId="{B88711BD-459F-4C71-BED9-C59B05F75C2D}" sibTransId="{4A9209DF-E557-4C16-BA57-3371EFEB1A0D}"/>
    <dgm:cxn modelId="{81A66CDE-7839-4C35-B64E-2D88D41C29FD}" srcId="{54B1FB7E-4424-4BF6-9A5B-935B2F11CCBA}" destId="{1624BF2F-0870-4E10-A69C-84F3415C5BC9}" srcOrd="1" destOrd="0" parTransId="{81E290AD-3E7F-417C-A22B-43C53CBE981D}" sibTransId="{9807A7C3-8DAA-41E7-93F2-9F380570DBE8}"/>
    <dgm:cxn modelId="{9D50FBEE-63DD-427B-9D0C-4DB031617223}" type="presOf" srcId="{1624BF2F-0870-4E10-A69C-84F3415C5BC9}" destId="{5F5B899A-DDCB-4B67-8659-C6E15C17460C}" srcOrd="0" destOrd="1" presId="urn:microsoft.com/office/officeart/2005/8/layout/vList5"/>
    <dgm:cxn modelId="{CB5D3B23-7182-4EB7-84D8-9922D3C1D555}" type="presOf" srcId="{A4A3A607-CA99-41F3-89C3-140148CA9B57}" destId="{F7A6DD54-B428-4B60-8CDB-8373DCA87279}" srcOrd="0" destOrd="0" presId="urn:microsoft.com/office/officeart/2005/8/layout/vList5"/>
    <dgm:cxn modelId="{4CB95180-D6A0-4545-91A0-82C70A222F08}" type="presOf" srcId="{54B1FB7E-4424-4BF6-9A5B-935B2F11CCBA}" destId="{E37488B5-A51B-438A-8FA2-0CFAD24CC9AC}" srcOrd="0" destOrd="0" presId="urn:microsoft.com/office/officeart/2005/8/layout/vList5"/>
    <dgm:cxn modelId="{4018B0E5-D43D-4F5C-ACEA-5F362AAF2D2F}" srcId="{54B1FB7E-4424-4BF6-9A5B-935B2F11CCBA}" destId="{015BE196-15F9-4FA6-943C-9D381156E260}" srcOrd="0" destOrd="0" parTransId="{AC31E8C9-C41C-4FC2-8D12-AD6069575C88}" sibTransId="{46AE41B0-6804-4380-A5D6-3726D9FD1B58}"/>
    <dgm:cxn modelId="{735FA104-2245-4B87-A78E-A32A6225F242}" type="presOf" srcId="{015BE196-15F9-4FA6-943C-9D381156E260}" destId="{5F5B899A-DDCB-4B67-8659-C6E15C17460C}" srcOrd="0" destOrd="0" presId="urn:microsoft.com/office/officeart/2005/8/layout/vList5"/>
    <dgm:cxn modelId="{0C8B4AB8-6C4A-4C06-AEB5-A338095653F3}" type="presOf" srcId="{C4BE995E-F922-4707-80A1-BD45989CB2FE}" destId="{5F5B899A-DDCB-4B67-8659-C6E15C17460C}" srcOrd="0" destOrd="3" presId="urn:microsoft.com/office/officeart/2005/8/layout/vList5"/>
    <dgm:cxn modelId="{0B33CAE9-A4AC-41EC-B7C8-F232BB13F99B}" srcId="{A4A3A607-CA99-41F3-89C3-140148CA9B57}" destId="{54B1FB7E-4424-4BF6-9A5B-935B2F11CCBA}" srcOrd="0" destOrd="0" parTransId="{25269A63-7229-4719-AE6F-D0DF1ADCE975}" sibTransId="{3F5803AE-2FF8-4945-B6DB-394FDC9BD142}"/>
    <dgm:cxn modelId="{ACFC2012-28BF-48DC-B0A1-7F993B19D3DC}" srcId="{54B1FB7E-4424-4BF6-9A5B-935B2F11CCBA}" destId="{B60A3883-F29B-4A7E-AC21-D011D3413EDA}" srcOrd="2" destOrd="0" parTransId="{954C5E85-2BE2-4F04-8452-290FF66BFC89}" sibTransId="{BB86EAC4-70C1-4A18-B7D8-ACB0E9FCE4ED}"/>
    <dgm:cxn modelId="{BC475037-EC75-41E0-9536-3573A43487F8}" type="presOf" srcId="{B60A3883-F29B-4A7E-AC21-D011D3413EDA}" destId="{5F5B899A-DDCB-4B67-8659-C6E15C17460C}" srcOrd="0" destOrd="2" presId="urn:microsoft.com/office/officeart/2005/8/layout/vList5"/>
    <dgm:cxn modelId="{F33747C1-FAE5-4BDF-9740-2AFD5E3F41CF}" type="presParOf" srcId="{F7A6DD54-B428-4B60-8CDB-8373DCA87279}" destId="{EA13ED40-F59A-4CFF-AC21-F3987950F058}" srcOrd="0" destOrd="0" presId="urn:microsoft.com/office/officeart/2005/8/layout/vList5"/>
    <dgm:cxn modelId="{7F157AD8-6019-45CA-B9B0-5023560C9318}" type="presParOf" srcId="{EA13ED40-F59A-4CFF-AC21-F3987950F058}" destId="{E37488B5-A51B-438A-8FA2-0CFAD24CC9AC}" srcOrd="0" destOrd="0" presId="urn:microsoft.com/office/officeart/2005/8/layout/vList5"/>
    <dgm:cxn modelId="{9FDA66FB-31AD-4D5B-9253-C81E4178B747}" type="presParOf" srcId="{EA13ED40-F59A-4CFF-AC21-F3987950F058}" destId="{5F5B899A-DDCB-4B67-8659-C6E15C17460C}"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7F0D7-4A3C-4C4B-BA87-D9D1694FCD92}">
      <dsp:nvSpPr>
        <dsp:cNvPr id="0" name=""/>
        <dsp:cNvSpPr/>
      </dsp:nvSpPr>
      <dsp:spPr>
        <a:xfrm>
          <a:off x="1208218" y="84259"/>
          <a:ext cx="2012286" cy="100614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z-Cyrl-AZ" sz="1600" b="1" kern="1200" dirty="0" smtClean="0">
              <a:solidFill>
                <a:srgbClr val="070000"/>
              </a:solidFill>
            </a:rPr>
            <a:t>Цели обучения</a:t>
          </a:r>
          <a:endParaRPr lang="de-DE" sz="1600" b="1" kern="1200" dirty="0" smtClean="0">
            <a:solidFill>
              <a:srgbClr val="070000"/>
            </a:solidFill>
          </a:endParaRPr>
        </a:p>
        <a:p>
          <a:pPr lvl="0" algn="ctr" defTabSz="711200">
            <a:lnSpc>
              <a:spcPct val="90000"/>
            </a:lnSpc>
            <a:spcBef>
              <a:spcPct val="0"/>
            </a:spcBef>
            <a:spcAft>
              <a:spcPct val="35000"/>
            </a:spcAft>
          </a:pPr>
          <a:r>
            <a:rPr lang="de-DE" sz="1600" b="1" kern="1200" dirty="0" smtClean="0">
              <a:solidFill>
                <a:srgbClr val="070000"/>
              </a:solidFill>
            </a:rPr>
            <a:t>Lernziele</a:t>
          </a:r>
          <a:endParaRPr lang="de-DE" sz="1600" b="1" kern="1200" dirty="0">
            <a:solidFill>
              <a:srgbClr val="070000"/>
            </a:solidFill>
          </a:endParaRPr>
        </a:p>
      </dsp:txBody>
      <dsp:txXfrm>
        <a:off x="1237687" y="113728"/>
        <a:ext cx="1953348" cy="947205"/>
      </dsp:txXfrm>
    </dsp:sp>
    <dsp:sp modelId="{0B2AD7D0-66C0-4BBF-ABF7-6A0B42C30CE4}">
      <dsp:nvSpPr>
        <dsp:cNvPr id="0" name=""/>
        <dsp:cNvSpPr/>
      </dsp:nvSpPr>
      <dsp:spPr>
        <a:xfrm rot="3276313">
          <a:off x="2461192" y="1720344"/>
          <a:ext cx="1366621" cy="3521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solidFill>
              <a:srgbClr val="070000"/>
            </a:solidFill>
          </a:endParaRPr>
        </a:p>
      </dsp:txBody>
      <dsp:txXfrm>
        <a:off x="2566837" y="1790774"/>
        <a:ext cx="1155331" cy="211290"/>
      </dsp:txXfrm>
    </dsp:sp>
    <dsp:sp modelId="{B5189284-7DDA-44D9-AF75-A52D2135B6F4}">
      <dsp:nvSpPr>
        <dsp:cNvPr id="0" name=""/>
        <dsp:cNvSpPr/>
      </dsp:nvSpPr>
      <dsp:spPr>
        <a:xfrm>
          <a:off x="3068502" y="2702437"/>
          <a:ext cx="2012286" cy="100614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z-Cyrl-AZ" sz="1600" b="1" kern="1200" dirty="0" smtClean="0">
              <a:solidFill>
                <a:srgbClr val="070000"/>
              </a:solidFill>
            </a:rPr>
            <a:t>экзамен формате</a:t>
          </a:r>
          <a:endParaRPr lang="de-DE" sz="1600" b="1" kern="1200" dirty="0" smtClean="0">
            <a:solidFill>
              <a:srgbClr val="070000"/>
            </a:solidFill>
          </a:endParaRPr>
        </a:p>
        <a:p>
          <a:pPr lvl="0" algn="ctr" defTabSz="711200">
            <a:lnSpc>
              <a:spcPct val="90000"/>
            </a:lnSpc>
            <a:spcBef>
              <a:spcPct val="0"/>
            </a:spcBef>
            <a:spcAft>
              <a:spcPct val="35000"/>
            </a:spcAft>
          </a:pPr>
          <a:r>
            <a:rPr lang="de-DE" sz="1600" b="1" kern="1200" dirty="0" smtClean="0">
              <a:solidFill>
                <a:srgbClr val="070000"/>
              </a:solidFill>
            </a:rPr>
            <a:t>Prüfungsform</a:t>
          </a:r>
          <a:endParaRPr lang="de-DE" sz="1600" b="1" kern="1200" dirty="0">
            <a:solidFill>
              <a:srgbClr val="070000"/>
            </a:solidFill>
          </a:endParaRPr>
        </a:p>
      </dsp:txBody>
      <dsp:txXfrm>
        <a:off x="3097971" y="2731906"/>
        <a:ext cx="1953348" cy="947205"/>
      </dsp:txXfrm>
    </dsp:sp>
    <dsp:sp modelId="{0E7FEFBD-93DC-47AD-8427-3F8859CAD05E}">
      <dsp:nvSpPr>
        <dsp:cNvPr id="0" name=""/>
        <dsp:cNvSpPr/>
      </dsp:nvSpPr>
      <dsp:spPr>
        <a:xfrm rot="18323683">
          <a:off x="4321474" y="1720344"/>
          <a:ext cx="1366621" cy="3521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solidFill>
              <a:srgbClr val="070000"/>
            </a:solidFill>
          </a:endParaRPr>
        </a:p>
      </dsp:txBody>
      <dsp:txXfrm>
        <a:off x="4427119" y="1790774"/>
        <a:ext cx="1155331" cy="211290"/>
      </dsp:txXfrm>
    </dsp:sp>
    <dsp:sp modelId="{3B330A82-0FFF-47FC-926E-655396A7E324}">
      <dsp:nvSpPr>
        <dsp:cNvPr id="0" name=""/>
        <dsp:cNvSpPr/>
      </dsp:nvSpPr>
      <dsp:spPr>
        <a:xfrm>
          <a:off x="4928781" y="84258"/>
          <a:ext cx="2012286" cy="100614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z-Cyrl-AZ" sz="1600" b="1" kern="1200" dirty="0" smtClean="0">
              <a:solidFill>
                <a:srgbClr val="070000"/>
              </a:solidFill>
            </a:rPr>
            <a:t>Методы обучения</a:t>
          </a:r>
          <a:endParaRPr lang="de-DE" sz="1600" b="1" kern="1200" dirty="0" smtClean="0">
            <a:solidFill>
              <a:srgbClr val="070000"/>
            </a:solidFill>
          </a:endParaRPr>
        </a:p>
        <a:p>
          <a:pPr lvl="0" algn="ctr" defTabSz="711200">
            <a:lnSpc>
              <a:spcPct val="90000"/>
            </a:lnSpc>
            <a:spcBef>
              <a:spcPct val="0"/>
            </a:spcBef>
            <a:spcAft>
              <a:spcPct val="35000"/>
            </a:spcAft>
          </a:pPr>
          <a:r>
            <a:rPr lang="de-DE" sz="1600" b="1" kern="1200" dirty="0" smtClean="0">
              <a:solidFill>
                <a:srgbClr val="070000"/>
              </a:solidFill>
            </a:rPr>
            <a:t>Lernhandlungen / -methoden</a:t>
          </a:r>
          <a:endParaRPr lang="de-DE" sz="1600" b="1" kern="1200" dirty="0">
            <a:solidFill>
              <a:srgbClr val="070000"/>
            </a:solidFill>
          </a:endParaRPr>
        </a:p>
      </dsp:txBody>
      <dsp:txXfrm>
        <a:off x="4958250" y="113727"/>
        <a:ext cx="1953348" cy="947205"/>
      </dsp:txXfrm>
    </dsp:sp>
    <dsp:sp modelId="{BA1A760B-0DE8-4FC4-9AB9-09ADEC5816D9}">
      <dsp:nvSpPr>
        <dsp:cNvPr id="0" name=""/>
        <dsp:cNvSpPr/>
      </dsp:nvSpPr>
      <dsp:spPr>
        <a:xfrm rot="10800000">
          <a:off x="3391332" y="411255"/>
          <a:ext cx="1366621" cy="35215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solidFill>
              <a:srgbClr val="070000"/>
            </a:solidFill>
          </a:endParaRPr>
        </a:p>
      </dsp:txBody>
      <dsp:txXfrm rot="10800000">
        <a:off x="3496977" y="481685"/>
        <a:ext cx="1155331" cy="211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3C45E-2D14-490E-8B2E-3F688CB77532}">
      <dsp:nvSpPr>
        <dsp:cNvPr id="0" name=""/>
        <dsp:cNvSpPr/>
      </dsp:nvSpPr>
      <dsp:spPr>
        <a:xfrm>
          <a:off x="5343561" y="555029"/>
          <a:ext cx="3714476" cy="3714476"/>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6E3573-5E07-4B3A-8538-3FA20351BD08}">
      <dsp:nvSpPr>
        <dsp:cNvPr id="0" name=""/>
        <dsp:cNvSpPr/>
      </dsp:nvSpPr>
      <dsp:spPr>
        <a:xfrm>
          <a:off x="5343561" y="555029"/>
          <a:ext cx="3714476" cy="3714476"/>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CB333D-A041-4C1C-9853-60D6F85A5FD1}">
      <dsp:nvSpPr>
        <dsp:cNvPr id="0" name=""/>
        <dsp:cNvSpPr/>
      </dsp:nvSpPr>
      <dsp:spPr>
        <a:xfrm>
          <a:off x="5343561" y="555029"/>
          <a:ext cx="3714476" cy="3714476"/>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92F270-F660-48A7-AD81-03581AA22C15}">
      <dsp:nvSpPr>
        <dsp:cNvPr id="0" name=""/>
        <dsp:cNvSpPr/>
      </dsp:nvSpPr>
      <dsp:spPr>
        <a:xfrm>
          <a:off x="5343561" y="555029"/>
          <a:ext cx="3714476" cy="3714476"/>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F6A18A-1C57-4BBD-979F-EF03C5F552C5}">
      <dsp:nvSpPr>
        <dsp:cNvPr id="0" name=""/>
        <dsp:cNvSpPr/>
      </dsp:nvSpPr>
      <dsp:spPr>
        <a:xfrm>
          <a:off x="6346408" y="1557876"/>
          <a:ext cx="1708783" cy="1708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solidFill>
                <a:srgbClr val="070000"/>
              </a:solidFill>
            </a:rPr>
            <a:t> -Ziele setzen</a:t>
          </a:r>
        </a:p>
        <a:p>
          <a:pPr lvl="0" algn="ctr" defTabSz="622300">
            <a:lnSpc>
              <a:spcPct val="90000"/>
            </a:lnSpc>
            <a:spcBef>
              <a:spcPct val="0"/>
            </a:spcBef>
            <a:spcAft>
              <a:spcPct val="35000"/>
            </a:spcAft>
          </a:pPr>
          <a:r>
            <a:rPr lang="de-DE" sz="1400" kern="1200" dirty="0" smtClean="0">
              <a:solidFill>
                <a:srgbClr val="070000"/>
              </a:solidFill>
            </a:rPr>
            <a:t>-Maßnahmen vereinbaren</a:t>
          </a:r>
        </a:p>
        <a:p>
          <a:pPr lvl="0" algn="ctr" defTabSz="622300">
            <a:lnSpc>
              <a:spcPct val="90000"/>
            </a:lnSpc>
            <a:spcBef>
              <a:spcPct val="0"/>
            </a:spcBef>
            <a:spcAft>
              <a:spcPct val="35000"/>
            </a:spcAft>
          </a:pPr>
          <a:r>
            <a:rPr lang="de-DE" sz="1400" kern="1200" dirty="0" smtClean="0">
              <a:solidFill>
                <a:srgbClr val="070000"/>
              </a:solidFill>
            </a:rPr>
            <a:t>-Erfolge messen</a:t>
          </a:r>
          <a:endParaRPr lang="de-DE" sz="1400" kern="1200" dirty="0">
            <a:solidFill>
              <a:srgbClr val="070000"/>
            </a:solidFill>
          </a:endParaRPr>
        </a:p>
      </dsp:txBody>
      <dsp:txXfrm>
        <a:off x="6596653" y="1808121"/>
        <a:ext cx="1208293" cy="1208293"/>
      </dsp:txXfrm>
    </dsp:sp>
    <dsp:sp modelId="{A96025B6-80C0-4022-A17C-22BFC528088E}">
      <dsp:nvSpPr>
        <dsp:cNvPr id="0" name=""/>
        <dsp:cNvSpPr/>
      </dsp:nvSpPr>
      <dsp:spPr>
        <a:xfrm>
          <a:off x="6356534" y="-90250"/>
          <a:ext cx="1688531" cy="13766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rgbClr val="070000"/>
              </a:solidFill>
            </a:rPr>
            <a:t>Küche</a:t>
          </a:r>
          <a:endParaRPr lang="de-DE" sz="1600" b="1" kern="1200" dirty="0">
            <a:solidFill>
              <a:srgbClr val="070000"/>
            </a:solidFill>
          </a:endParaRPr>
        </a:p>
      </dsp:txBody>
      <dsp:txXfrm>
        <a:off x="6603814" y="111361"/>
        <a:ext cx="1193971" cy="973461"/>
      </dsp:txXfrm>
    </dsp:sp>
    <dsp:sp modelId="{B05B9075-2074-43DE-8865-59D231055541}">
      <dsp:nvSpPr>
        <dsp:cNvPr id="0" name=""/>
        <dsp:cNvSpPr/>
      </dsp:nvSpPr>
      <dsp:spPr>
        <a:xfrm>
          <a:off x="8170711" y="1723926"/>
          <a:ext cx="1688531" cy="13766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rgbClr val="070000"/>
              </a:solidFill>
            </a:rPr>
            <a:t>Restaurant</a:t>
          </a:r>
          <a:endParaRPr lang="de-DE" sz="1600" b="1" kern="1200" dirty="0">
            <a:solidFill>
              <a:srgbClr val="070000"/>
            </a:solidFill>
          </a:endParaRPr>
        </a:p>
      </dsp:txBody>
      <dsp:txXfrm>
        <a:off x="8417991" y="1925537"/>
        <a:ext cx="1193971" cy="973461"/>
      </dsp:txXfrm>
    </dsp:sp>
    <dsp:sp modelId="{CACEBD4A-4B51-4598-A1C6-CA773C19F266}">
      <dsp:nvSpPr>
        <dsp:cNvPr id="0" name=""/>
        <dsp:cNvSpPr/>
      </dsp:nvSpPr>
      <dsp:spPr>
        <a:xfrm>
          <a:off x="6356534" y="3538103"/>
          <a:ext cx="1688531" cy="13766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rgbClr val="070000"/>
              </a:solidFill>
            </a:rPr>
            <a:t>Hotel</a:t>
          </a:r>
          <a:endParaRPr lang="de-DE" sz="1600" b="1" kern="1200" dirty="0">
            <a:solidFill>
              <a:srgbClr val="070000"/>
            </a:solidFill>
          </a:endParaRPr>
        </a:p>
      </dsp:txBody>
      <dsp:txXfrm>
        <a:off x="6603814" y="3739714"/>
        <a:ext cx="1193971" cy="973461"/>
      </dsp:txXfrm>
    </dsp:sp>
    <dsp:sp modelId="{09BEE156-E861-407C-B15B-EB3CAF00029E}">
      <dsp:nvSpPr>
        <dsp:cNvPr id="0" name=""/>
        <dsp:cNvSpPr/>
      </dsp:nvSpPr>
      <dsp:spPr>
        <a:xfrm>
          <a:off x="4542357" y="1723926"/>
          <a:ext cx="1688531" cy="13766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rgbClr val="070000"/>
              </a:solidFill>
            </a:rPr>
            <a:t>Rezeption</a:t>
          </a:r>
          <a:endParaRPr lang="de-DE" sz="1600" b="1" kern="1200" dirty="0">
            <a:solidFill>
              <a:srgbClr val="070000"/>
            </a:solidFill>
          </a:endParaRPr>
        </a:p>
      </dsp:txBody>
      <dsp:txXfrm>
        <a:off x="4789637" y="1925537"/>
        <a:ext cx="1193971" cy="973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D4E01-FFD5-4234-8A2D-DA2DA0E7D72A}">
      <dsp:nvSpPr>
        <dsp:cNvPr id="0" name=""/>
        <dsp:cNvSpPr/>
      </dsp:nvSpPr>
      <dsp:spPr>
        <a:xfrm>
          <a:off x="0" y="0"/>
          <a:ext cx="2194340" cy="1316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solidFill>
                <a:srgbClr val="070000"/>
              </a:solidFill>
            </a:rPr>
            <a:t>Plenumsphase - Vorbereitung</a:t>
          </a:r>
          <a:endParaRPr lang="de-DE" sz="1800" kern="1200" dirty="0">
            <a:solidFill>
              <a:srgbClr val="070000"/>
            </a:solidFill>
          </a:endParaRPr>
        </a:p>
      </dsp:txBody>
      <dsp:txXfrm>
        <a:off x="38562" y="38562"/>
        <a:ext cx="2117216" cy="1239480"/>
      </dsp:txXfrm>
    </dsp:sp>
    <dsp:sp modelId="{9B707C6C-6A56-45F2-AAC3-D04E08AE4A06}">
      <dsp:nvSpPr>
        <dsp:cNvPr id="0" name=""/>
        <dsp:cNvSpPr/>
      </dsp:nvSpPr>
      <dsp:spPr>
        <a:xfrm>
          <a:off x="2412101" y="386203"/>
          <a:ext cx="461652" cy="54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solidFill>
              <a:srgbClr val="070000"/>
            </a:solidFill>
          </a:endParaRPr>
        </a:p>
      </dsp:txBody>
      <dsp:txXfrm>
        <a:off x="2412101" y="495042"/>
        <a:ext cx="323156" cy="326518"/>
      </dsp:txXfrm>
    </dsp:sp>
    <dsp:sp modelId="{D911B0C0-5488-476B-9DB8-41EE4BA32B4E}">
      <dsp:nvSpPr>
        <dsp:cNvPr id="0" name=""/>
        <dsp:cNvSpPr/>
      </dsp:nvSpPr>
      <dsp:spPr>
        <a:xfrm>
          <a:off x="3065383" y="0"/>
          <a:ext cx="2194340" cy="1316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solidFill>
                <a:srgbClr val="070000"/>
              </a:solidFill>
            </a:rPr>
            <a:t>Kleingruppenarbeit</a:t>
          </a:r>
          <a:endParaRPr lang="de-DE" sz="1800" kern="1200" dirty="0">
            <a:solidFill>
              <a:srgbClr val="070000"/>
            </a:solidFill>
          </a:endParaRPr>
        </a:p>
      </dsp:txBody>
      <dsp:txXfrm>
        <a:off x="3103945" y="38562"/>
        <a:ext cx="2117216" cy="1239480"/>
      </dsp:txXfrm>
    </dsp:sp>
    <dsp:sp modelId="{AB3443BA-F7BC-421C-8883-B4C479FCA795}">
      <dsp:nvSpPr>
        <dsp:cNvPr id="0" name=""/>
        <dsp:cNvSpPr/>
      </dsp:nvSpPr>
      <dsp:spPr>
        <a:xfrm>
          <a:off x="5458326" y="386203"/>
          <a:ext cx="421038" cy="5441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solidFill>
              <a:srgbClr val="070000"/>
            </a:solidFill>
          </a:endParaRPr>
        </a:p>
      </dsp:txBody>
      <dsp:txXfrm>
        <a:off x="5458326" y="495042"/>
        <a:ext cx="294727" cy="326518"/>
      </dsp:txXfrm>
    </dsp:sp>
    <dsp:sp modelId="{31BA49B3-6CB6-474A-8ABF-7E712BB65E9C}">
      <dsp:nvSpPr>
        <dsp:cNvPr id="0" name=""/>
        <dsp:cNvSpPr/>
      </dsp:nvSpPr>
      <dsp:spPr>
        <a:xfrm>
          <a:off x="6054136" y="0"/>
          <a:ext cx="2194340" cy="1316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solidFill>
                <a:srgbClr val="070000"/>
              </a:solidFill>
            </a:rPr>
            <a:t>Plenumsphase</a:t>
          </a:r>
          <a:endParaRPr lang="de-DE" sz="1800" kern="1200" dirty="0">
            <a:solidFill>
              <a:srgbClr val="070000"/>
            </a:solidFill>
          </a:endParaRPr>
        </a:p>
      </dsp:txBody>
      <dsp:txXfrm>
        <a:off x="6092698" y="38562"/>
        <a:ext cx="2117216" cy="1239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06713" cy="488950"/>
          </a:xfrm>
          <a:prstGeom prst="rect">
            <a:avLst/>
          </a:prstGeom>
          <a:noFill/>
          <a:ln>
            <a:noFill/>
          </a:ln>
          <a:effectLst/>
          <a:extLst/>
        </p:spPr>
        <p:txBody>
          <a:bodyPr vert="horz" wrap="square" lIns="94185" tIns="47092" rIns="94185" bIns="47092" numCol="1" anchor="t" anchorCtr="0" compatLnSpc="1">
            <a:prstTxWarp prst="textNoShape">
              <a:avLst/>
            </a:prstTxWarp>
          </a:bodyPr>
          <a:lstStyle>
            <a:lvl1pPr defTabSz="941962">
              <a:spcBef>
                <a:spcPct val="20000"/>
              </a:spcBef>
              <a:buFontTx/>
              <a:buAutoNum type="arabicPeriod"/>
              <a:defRPr sz="1200" u="none">
                <a:cs typeface="+mn-cs"/>
              </a:defRPr>
            </a:lvl1pPr>
          </a:lstStyle>
          <a:p>
            <a:pPr>
              <a:defRPr/>
            </a:pPr>
            <a:endParaRPr lang="de-DE"/>
          </a:p>
        </p:txBody>
      </p:sp>
      <p:sp>
        <p:nvSpPr>
          <p:cNvPr id="24579" name="Rectangle 3"/>
          <p:cNvSpPr>
            <a:spLocks noGrp="1" noChangeArrowheads="1"/>
          </p:cNvSpPr>
          <p:nvPr>
            <p:ph type="dt" sz="quarter" idx="1"/>
          </p:nvPr>
        </p:nvSpPr>
        <p:spPr bwMode="auto">
          <a:xfrm>
            <a:off x="3802063" y="0"/>
            <a:ext cx="2906712" cy="488950"/>
          </a:xfrm>
          <a:prstGeom prst="rect">
            <a:avLst/>
          </a:prstGeom>
          <a:noFill/>
          <a:ln>
            <a:noFill/>
          </a:ln>
          <a:effectLst/>
          <a:extLst/>
        </p:spPr>
        <p:txBody>
          <a:bodyPr vert="horz" wrap="square" lIns="94185" tIns="47092" rIns="94185" bIns="47092" numCol="1" anchor="t" anchorCtr="0" compatLnSpc="1">
            <a:prstTxWarp prst="textNoShape">
              <a:avLst/>
            </a:prstTxWarp>
          </a:bodyPr>
          <a:lstStyle>
            <a:lvl1pPr algn="r" defTabSz="941962">
              <a:spcBef>
                <a:spcPct val="20000"/>
              </a:spcBef>
              <a:buFontTx/>
              <a:buAutoNum type="arabicPeriod"/>
              <a:defRPr sz="1200" u="none">
                <a:cs typeface="+mn-cs"/>
              </a:defRPr>
            </a:lvl1pPr>
          </a:lstStyle>
          <a:p>
            <a:pPr>
              <a:defRPr/>
            </a:pPr>
            <a:endParaRPr lang="de-DE"/>
          </a:p>
        </p:txBody>
      </p:sp>
      <p:sp>
        <p:nvSpPr>
          <p:cNvPr id="24580" name="Rectangle 4"/>
          <p:cNvSpPr>
            <a:spLocks noGrp="1" noChangeArrowheads="1"/>
          </p:cNvSpPr>
          <p:nvPr>
            <p:ph type="ftr" sz="quarter" idx="2"/>
          </p:nvPr>
        </p:nvSpPr>
        <p:spPr bwMode="auto">
          <a:xfrm>
            <a:off x="0" y="9285288"/>
            <a:ext cx="2906713" cy="488950"/>
          </a:xfrm>
          <a:prstGeom prst="rect">
            <a:avLst/>
          </a:prstGeom>
          <a:noFill/>
          <a:ln>
            <a:noFill/>
          </a:ln>
          <a:effectLst/>
          <a:extLst/>
        </p:spPr>
        <p:txBody>
          <a:bodyPr vert="horz" wrap="square" lIns="94185" tIns="47092" rIns="94185" bIns="47092" numCol="1" anchor="b" anchorCtr="0" compatLnSpc="1">
            <a:prstTxWarp prst="textNoShape">
              <a:avLst/>
            </a:prstTxWarp>
          </a:bodyPr>
          <a:lstStyle>
            <a:lvl1pPr defTabSz="941962">
              <a:spcBef>
                <a:spcPct val="20000"/>
              </a:spcBef>
              <a:buFontTx/>
              <a:buAutoNum type="arabicPeriod"/>
              <a:defRPr sz="1200" u="none">
                <a:cs typeface="+mn-cs"/>
              </a:defRPr>
            </a:lvl1pPr>
          </a:lstStyle>
          <a:p>
            <a:pPr>
              <a:defRPr/>
            </a:pPr>
            <a:endParaRPr lang="de-DE"/>
          </a:p>
        </p:txBody>
      </p:sp>
      <p:sp>
        <p:nvSpPr>
          <p:cNvPr id="24581" name="Rectangle 5"/>
          <p:cNvSpPr>
            <a:spLocks noGrp="1" noChangeArrowheads="1"/>
          </p:cNvSpPr>
          <p:nvPr>
            <p:ph type="sldNum" sz="quarter" idx="3"/>
          </p:nvPr>
        </p:nvSpPr>
        <p:spPr bwMode="auto">
          <a:xfrm>
            <a:off x="3802063" y="9285288"/>
            <a:ext cx="2906712" cy="488950"/>
          </a:xfrm>
          <a:prstGeom prst="rect">
            <a:avLst/>
          </a:prstGeom>
          <a:noFill/>
          <a:ln>
            <a:noFill/>
          </a:ln>
          <a:effectLst/>
          <a:extLst/>
        </p:spPr>
        <p:txBody>
          <a:bodyPr vert="horz" wrap="square" lIns="94185" tIns="47092" rIns="94185" bIns="47092" numCol="1" anchor="b" anchorCtr="0" compatLnSpc="1">
            <a:prstTxWarp prst="textNoShape">
              <a:avLst/>
            </a:prstTxWarp>
          </a:bodyPr>
          <a:lstStyle>
            <a:lvl1pPr algn="r" defTabSz="941962">
              <a:spcBef>
                <a:spcPct val="20000"/>
              </a:spcBef>
              <a:buFontTx/>
              <a:buAutoNum type="arabicPeriod"/>
              <a:defRPr sz="1200" u="none">
                <a:cs typeface="+mn-cs"/>
              </a:defRPr>
            </a:lvl1pPr>
          </a:lstStyle>
          <a:p>
            <a:pPr>
              <a:defRPr/>
            </a:pPr>
            <a:fld id="{B3A15680-DC60-4072-B849-5A049C996E9B}" type="slidenum">
              <a:rPr lang="de-DE"/>
              <a:pPr>
                <a:defRPr/>
              </a:pPr>
              <a:t>‹Nr.›</a:t>
            </a:fld>
            <a:endParaRPr lang="de-DE"/>
          </a:p>
        </p:txBody>
      </p:sp>
    </p:spTree>
    <p:extLst>
      <p:ext uri="{BB962C8B-B14F-4D97-AF65-F5344CB8AC3E}">
        <p14:creationId xmlns:p14="http://schemas.microsoft.com/office/powerpoint/2010/main" val="1004768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06713" cy="488950"/>
          </a:xfrm>
          <a:prstGeom prst="rect">
            <a:avLst/>
          </a:prstGeom>
          <a:noFill/>
          <a:ln>
            <a:noFill/>
          </a:ln>
          <a:effectLst/>
          <a:extLst/>
        </p:spPr>
        <p:txBody>
          <a:bodyPr vert="horz" wrap="square" lIns="94185" tIns="47092" rIns="94185" bIns="47092" numCol="1" anchor="t" anchorCtr="0" compatLnSpc="1">
            <a:prstTxWarp prst="textNoShape">
              <a:avLst/>
            </a:prstTxWarp>
          </a:bodyPr>
          <a:lstStyle>
            <a:lvl1pPr defTabSz="941962">
              <a:spcBef>
                <a:spcPct val="20000"/>
              </a:spcBef>
              <a:buFontTx/>
              <a:buAutoNum type="arabicPeriod"/>
              <a:defRPr sz="1200" u="none">
                <a:cs typeface="+mn-cs"/>
              </a:defRPr>
            </a:lvl1pPr>
          </a:lstStyle>
          <a:p>
            <a:pPr>
              <a:defRPr/>
            </a:pPr>
            <a:endParaRPr lang="de-DE"/>
          </a:p>
        </p:txBody>
      </p:sp>
      <p:sp>
        <p:nvSpPr>
          <p:cNvPr id="87043" name="Rectangle 3"/>
          <p:cNvSpPr>
            <a:spLocks noGrp="1" noChangeArrowheads="1"/>
          </p:cNvSpPr>
          <p:nvPr>
            <p:ph type="dt" idx="1"/>
          </p:nvPr>
        </p:nvSpPr>
        <p:spPr bwMode="auto">
          <a:xfrm>
            <a:off x="3802063" y="0"/>
            <a:ext cx="2906712" cy="488950"/>
          </a:xfrm>
          <a:prstGeom prst="rect">
            <a:avLst/>
          </a:prstGeom>
          <a:noFill/>
          <a:ln>
            <a:noFill/>
          </a:ln>
          <a:effectLst/>
          <a:extLst/>
        </p:spPr>
        <p:txBody>
          <a:bodyPr vert="horz" wrap="square" lIns="94185" tIns="47092" rIns="94185" bIns="47092" numCol="1" anchor="t" anchorCtr="0" compatLnSpc="1">
            <a:prstTxWarp prst="textNoShape">
              <a:avLst/>
            </a:prstTxWarp>
          </a:bodyPr>
          <a:lstStyle>
            <a:lvl1pPr algn="r" defTabSz="941962">
              <a:spcBef>
                <a:spcPct val="20000"/>
              </a:spcBef>
              <a:buFontTx/>
              <a:buAutoNum type="arabicPeriod"/>
              <a:defRPr sz="1200" u="none">
                <a:cs typeface="+mn-cs"/>
              </a:defRPr>
            </a:lvl1pPr>
          </a:lstStyle>
          <a:p>
            <a:pPr>
              <a:defRPr/>
            </a:pPr>
            <a:endParaRPr lang="de-DE"/>
          </a:p>
        </p:txBody>
      </p:sp>
      <p:sp>
        <p:nvSpPr>
          <p:cNvPr id="31748" name="Rectangle 4"/>
          <p:cNvSpPr>
            <a:spLocks noGrp="1" noRot="1" noChangeAspect="1" noChangeArrowheads="1" noTextEdit="1"/>
          </p:cNvSpPr>
          <p:nvPr>
            <p:ph type="sldImg" idx="2"/>
          </p:nvPr>
        </p:nvSpPr>
        <p:spPr bwMode="auto">
          <a:xfrm>
            <a:off x="911225" y="733425"/>
            <a:ext cx="4886325"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893763" y="4641850"/>
            <a:ext cx="4921250" cy="4398963"/>
          </a:xfrm>
          <a:prstGeom prst="rect">
            <a:avLst/>
          </a:prstGeom>
          <a:noFill/>
          <a:ln>
            <a:noFill/>
          </a:ln>
          <a:effectLst/>
          <a:extLst/>
        </p:spPr>
        <p:txBody>
          <a:bodyPr vert="horz" wrap="square" lIns="94185" tIns="47092" rIns="94185" bIns="47092"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7046" name="Rectangle 6"/>
          <p:cNvSpPr>
            <a:spLocks noGrp="1" noChangeArrowheads="1"/>
          </p:cNvSpPr>
          <p:nvPr>
            <p:ph type="ftr" sz="quarter" idx="4"/>
          </p:nvPr>
        </p:nvSpPr>
        <p:spPr bwMode="auto">
          <a:xfrm>
            <a:off x="0" y="9285288"/>
            <a:ext cx="2906713" cy="488950"/>
          </a:xfrm>
          <a:prstGeom prst="rect">
            <a:avLst/>
          </a:prstGeom>
          <a:noFill/>
          <a:ln>
            <a:noFill/>
          </a:ln>
          <a:effectLst/>
          <a:extLst/>
        </p:spPr>
        <p:txBody>
          <a:bodyPr vert="horz" wrap="square" lIns="94185" tIns="47092" rIns="94185" bIns="47092" numCol="1" anchor="b" anchorCtr="0" compatLnSpc="1">
            <a:prstTxWarp prst="textNoShape">
              <a:avLst/>
            </a:prstTxWarp>
          </a:bodyPr>
          <a:lstStyle>
            <a:lvl1pPr defTabSz="941962">
              <a:spcBef>
                <a:spcPct val="20000"/>
              </a:spcBef>
              <a:buFontTx/>
              <a:buAutoNum type="arabicPeriod"/>
              <a:defRPr sz="1200" u="none">
                <a:cs typeface="+mn-cs"/>
              </a:defRPr>
            </a:lvl1pPr>
          </a:lstStyle>
          <a:p>
            <a:pPr>
              <a:defRPr/>
            </a:pPr>
            <a:endParaRPr lang="de-DE"/>
          </a:p>
        </p:txBody>
      </p:sp>
      <p:sp>
        <p:nvSpPr>
          <p:cNvPr id="87047" name="Rectangle 7"/>
          <p:cNvSpPr>
            <a:spLocks noGrp="1" noChangeArrowheads="1"/>
          </p:cNvSpPr>
          <p:nvPr>
            <p:ph type="sldNum" sz="quarter" idx="5"/>
          </p:nvPr>
        </p:nvSpPr>
        <p:spPr bwMode="auto">
          <a:xfrm>
            <a:off x="3802063" y="9285288"/>
            <a:ext cx="2906712" cy="488950"/>
          </a:xfrm>
          <a:prstGeom prst="rect">
            <a:avLst/>
          </a:prstGeom>
          <a:noFill/>
          <a:ln>
            <a:noFill/>
          </a:ln>
          <a:effectLst/>
          <a:extLst/>
        </p:spPr>
        <p:txBody>
          <a:bodyPr vert="horz" wrap="square" lIns="94185" tIns="47092" rIns="94185" bIns="47092" numCol="1" anchor="b" anchorCtr="0" compatLnSpc="1">
            <a:prstTxWarp prst="textNoShape">
              <a:avLst/>
            </a:prstTxWarp>
          </a:bodyPr>
          <a:lstStyle>
            <a:lvl1pPr algn="r" defTabSz="941962">
              <a:spcBef>
                <a:spcPct val="20000"/>
              </a:spcBef>
              <a:buFontTx/>
              <a:buAutoNum type="arabicPeriod"/>
              <a:defRPr sz="1200" u="none">
                <a:cs typeface="+mn-cs"/>
              </a:defRPr>
            </a:lvl1pPr>
          </a:lstStyle>
          <a:p>
            <a:pPr>
              <a:defRPr/>
            </a:pPr>
            <a:fld id="{6BC3E931-5039-49F3-A72F-05F60DCAB454}" type="slidenum">
              <a:rPr lang="de-DE"/>
              <a:pPr>
                <a:defRPr/>
              </a:pPr>
              <a:t>‹Nr.›</a:t>
            </a:fld>
            <a:endParaRPr lang="de-DE"/>
          </a:p>
        </p:txBody>
      </p:sp>
    </p:spTree>
    <p:extLst>
      <p:ext uri="{BB962C8B-B14F-4D97-AF65-F5344CB8AC3E}">
        <p14:creationId xmlns:p14="http://schemas.microsoft.com/office/powerpoint/2010/main" val="1884270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0.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1.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2.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3.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4.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5.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6.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8.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8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0.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9.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0.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1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3.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4.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6.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7.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8.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29.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0.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2.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3.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5.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6.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8.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49.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0.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1.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52.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2.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3.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4.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5.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6.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6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0.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7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AE5CA8C-70D3-4A03-93F3-7222A027C72C}" type="slidenum">
              <a:rPr lang="de-DE"/>
              <a:pPr>
                <a:defRPr/>
              </a:pPr>
              <a:t>‹Nr.›</a:t>
            </a:fld>
            <a:endParaRPr lang="de-DE"/>
          </a:p>
        </p:txBody>
      </p:sp>
    </p:spTree>
    <p:extLst>
      <p:ext uri="{BB962C8B-B14F-4D97-AF65-F5344CB8AC3E}">
        <p14:creationId xmlns:p14="http://schemas.microsoft.com/office/powerpoint/2010/main" val="376279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8D87D385-D2BF-4FAE-B87C-19EEF22EE9EC}" type="slidenum">
              <a:rPr lang="de-DE"/>
              <a:pPr>
                <a:defRPr/>
              </a:pPr>
              <a:t>‹Nr.›</a:t>
            </a:fld>
            <a:endParaRPr lang="de-DE"/>
          </a:p>
        </p:txBody>
      </p:sp>
    </p:spTree>
    <p:extLst>
      <p:ext uri="{BB962C8B-B14F-4D97-AF65-F5344CB8AC3E}">
        <p14:creationId xmlns:p14="http://schemas.microsoft.com/office/powerpoint/2010/main" val="5187090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8E06C60-15A7-4AD8-861B-49051E76E3B4}" type="slidenum">
              <a:rPr lang="de-DE"/>
              <a:pPr>
                <a:defRPr/>
              </a:pPr>
              <a:t>‹Nr.›</a:t>
            </a:fld>
            <a:endParaRPr lang="de-DE"/>
          </a:p>
        </p:txBody>
      </p:sp>
    </p:spTree>
    <p:extLst>
      <p:ext uri="{BB962C8B-B14F-4D97-AF65-F5344CB8AC3E}">
        <p14:creationId xmlns:p14="http://schemas.microsoft.com/office/powerpoint/2010/main" val="2290899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11D271DF-9A43-478F-8B76-972496F314D8}" type="slidenum">
              <a:rPr lang="de-DE"/>
              <a:pPr>
                <a:defRPr/>
              </a:pPr>
              <a:t>‹Nr.›</a:t>
            </a:fld>
            <a:endParaRPr lang="de-DE"/>
          </a:p>
        </p:txBody>
      </p:sp>
    </p:spTree>
    <p:extLst>
      <p:ext uri="{BB962C8B-B14F-4D97-AF65-F5344CB8AC3E}">
        <p14:creationId xmlns:p14="http://schemas.microsoft.com/office/powerpoint/2010/main" val="38004093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789C9B9-00B9-411D-8CC9-42176ECA134C}" type="slidenum">
              <a:rPr lang="de-DE"/>
              <a:pPr>
                <a:defRPr/>
              </a:pPr>
              <a:t>‹Nr.›</a:t>
            </a:fld>
            <a:endParaRPr lang="de-DE"/>
          </a:p>
        </p:txBody>
      </p:sp>
    </p:spTree>
    <p:extLst>
      <p:ext uri="{BB962C8B-B14F-4D97-AF65-F5344CB8AC3E}">
        <p14:creationId xmlns:p14="http://schemas.microsoft.com/office/powerpoint/2010/main" val="1873190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D8D7C851-5232-48A5-80CB-E4EF56283CDC}" type="slidenum">
              <a:rPr lang="de-DE"/>
              <a:pPr>
                <a:defRPr/>
              </a:pPr>
              <a:t>‹Nr.›</a:t>
            </a:fld>
            <a:endParaRPr lang="de-DE"/>
          </a:p>
        </p:txBody>
      </p:sp>
    </p:spTree>
    <p:extLst>
      <p:ext uri="{BB962C8B-B14F-4D97-AF65-F5344CB8AC3E}">
        <p14:creationId xmlns:p14="http://schemas.microsoft.com/office/powerpoint/2010/main" val="22779813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9594735E-BEE3-4BC7-AE99-EAADACCD9B62}" type="slidenum">
              <a:rPr lang="de-DE"/>
              <a:pPr>
                <a:defRPr/>
              </a:pPr>
              <a:t>‹Nr.›</a:t>
            </a:fld>
            <a:endParaRPr lang="de-DE"/>
          </a:p>
        </p:txBody>
      </p:sp>
    </p:spTree>
    <p:extLst>
      <p:ext uri="{BB962C8B-B14F-4D97-AF65-F5344CB8AC3E}">
        <p14:creationId xmlns:p14="http://schemas.microsoft.com/office/powerpoint/2010/main" val="1175100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BCD4C4E-5983-43D9-A4F2-45399D04D094}" type="slidenum">
              <a:rPr lang="de-DE"/>
              <a:pPr>
                <a:defRPr/>
              </a:pPr>
              <a:t>‹Nr.›</a:t>
            </a:fld>
            <a:endParaRPr lang="de-DE"/>
          </a:p>
        </p:txBody>
      </p:sp>
    </p:spTree>
    <p:extLst>
      <p:ext uri="{BB962C8B-B14F-4D97-AF65-F5344CB8AC3E}">
        <p14:creationId xmlns:p14="http://schemas.microsoft.com/office/powerpoint/2010/main" val="2104271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CB625B6-C5AA-4583-9CBE-70D5F82DB244}" type="slidenum">
              <a:rPr lang="de-DE"/>
              <a:pPr>
                <a:defRPr/>
              </a:pPr>
              <a:t>‹Nr.›</a:t>
            </a:fld>
            <a:endParaRPr lang="de-DE"/>
          </a:p>
        </p:txBody>
      </p:sp>
    </p:spTree>
    <p:extLst>
      <p:ext uri="{BB962C8B-B14F-4D97-AF65-F5344CB8AC3E}">
        <p14:creationId xmlns:p14="http://schemas.microsoft.com/office/powerpoint/2010/main" val="25156705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AFD9E383-C456-493C-9B54-167560A1103C}" type="slidenum">
              <a:rPr lang="de-DE"/>
              <a:pPr>
                <a:defRPr/>
              </a:pPr>
              <a:t>‹Nr.›</a:t>
            </a:fld>
            <a:endParaRPr lang="de-DE"/>
          </a:p>
        </p:txBody>
      </p:sp>
    </p:spTree>
    <p:extLst>
      <p:ext uri="{BB962C8B-B14F-4D97-AF65-F5344CB8AC3E}">
        <p14:creationId xmlns:p14="http://schemas.microsoft.com/office/powerpoint/2010/main" val="14639123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A2FA3B6-40D7-4352-A339-023A3AA32FB2}" type="slidenum">
              <a:rPr lang="de-DE"/>
              <a:pPr>
                <a:defRPr/>
              </a:pPr>
              <a:t>‹Nr.›</a:t>
            </a:fld>
            <a:endParaRPr lang="de-DE"/>
          </a:p>
        </p:txBody>
      </p:sp>
    </p:spTree>
    <p:extLst>
      <p:ext uri="{BB962C8B-B14F-4D97-AF65-F5344CB8AC3E}">
        <p14:creationId xmlns:p14="http://schemas.microsoft.com/office/powerpoint/2010/main" val="30126757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20CCB6A-3898-488F-9EBA-032595093AD9}" type="slidenum">
              <a:rPr lang="de-DE"/>
              <a:pPr>
                <a:defRPr/>
              </a:pPr>
              <a:t>‹Nr.›</a:t>
            </a:fld>
            <a:endParaRPr lang="de-DE"/>
          </a:p>
        </p:txBody>
      </p:sp>
    </p:spTree>
    <p:extLst>
      <p:ext uri="{BB962C8B-B14F-4D97-AF65-F5344CB8AC3E}">
        <p14:creationId xmlns:p14="http://schemas.microsoft.com/office/powerpoint/2010/main" val="238023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2815C14-0D5C-42F4-A328-CBE4F133261B}" type="slidenum">
              <a:rPr lang="de-DE"/>
              <a:pPr>
                <a:defRPr/>
              </a:pPr>
              <a:t>‹Nr.›</a:t>
            </a:fld>
            <a:endParaRPr lang="de-DE"/>
          </a:p>
        </p:txBody>
      </p:sp>
    </p:spTree>
    <p:extLst>
      <p:ext uri="{BB962C8B-B14F-4D97-AF65-F5344CB8AC3E}">
        <p14:creationId xmlns:p14="http://schemas.microsoft.com/office/powerpoint/2010/main" val="3690705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D2B87F-585D-417B-A014-00F74E1E76A3}" type="slidenum">
              <a:rPr lang="de-DE"/>
              <a:pPr>
                <a:defRPr/>
              </a:pPr>
              <a:t>‹Nr.›</a:t>
            </a:fld>
            <a:endParaRPr lang="de-DE"/>
          </a:p>
        </p:txBody>
      </p:sp>
    </p:spTree>
    <p:extLst>
      <p:ext uri="{BB962C8B-B14F-4D97-AF65-F5344CB8AC3E}">
        <p14:creationId xmlns:p14="http://schemas.microsoft.com/office/powerpoint/2010/main" val="2397600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FB8E9D1-0EFE-492A-99EF-BF1744205580}" type="slidenum">
              <a:rPr lang="de-DE"/>
              <a:pPr>
                <a:defRPr/>
              </a:pPr>
              <a:t>‹Nr.›</a:t>
            </a:fld>
            <a:endParaRPr lang="de-DE"/>
          </a:p>
        </p:txBody>
      </p:sp>
    </p:spTree>
    <p:extLst>
      <p:ext uri="{BB962C8B-B14F-4D97-AF65-F5344CB8AC3E}">
        <p14:creationId xmlns:p14="http://schemas.microsoft.com/office/powerpoint/2010/main" val="386856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AD8AC23F-0358-410A-865E-13E94F764871}" type="slidenum">
              <a:rPr lang="de-DE"/>
              <a:pPr>
                <a:defRPr/>
              </a:pPr>
              <a:t>‹Nr.›</a:t>
            </a:fld>
            <a:endParaRPr lang="de-DE"/>
          </a:p>
        </p:txBody>
      </p:sp>
    </p:spTree>
    <p:extLst>
      <p:ext uri="{BB962C8B-B14F-4D97-AF65-F5344CB8AC3E}">
        <p14:creationId xmlns:p14="http://schemas.microsoft.com/office/powerpoint/2010/main" val="400176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8E16E72-47A5-4625-B925-305ED338DE68}" type="slidenum">
              <a:rPr lang="de-DE"/>
              <a:pPr>
                <a:defRPr/>
              </a:pPr>
              <a:t>‹Nr.›</a:t>
            </a:fld>
            <a:endParaRPr lang="de-DE"/>
          </a:p>
        </p:txBody>
      </p:sp>
    </p:spTree>
    <p:extLst>
      <p:ext uri="{BB962C8B-B14F-4D97-AF65-F5344CB8AC3E}">
        <p14:creationId xmlns:p14="http://schemas.microsoft.com/office/powerpoint/2010/main" val="327630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894DE87-C011-474B-857F-14C7A12CB06B}" type="slidenum">
              <a:rPr lang="de-DE"/>
              <a:pPr>
                <a:defRPr/>
              </a:pPr>
              <a:t>‹Nr.›</a:t>
            </a:fld>
            <a:endParaRPr lang="de-DE"/>
          </a:p>
        </p:txBody>
      </p:sp>
    </p:spTree>
    <p:extLst>
      <p:ext uri="{BB962C8B-B14F-4D97-AF65-F5344CB8AC3E}">
        <p14:creationId xmlns:p14="http://schemas.microsoft.com/office/powerpoint/2010/main" val="361637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27752B4-3A92-4751-AC3B-C173907B3B2F}" type="slidenum">
              <a:rPr lang="de-DE"/>
              <a:pPr>
                <a:defRPr/>
              </a:pPr>
              <a:t>‹Nr.›</a:t>
            </a:fld>
            <a:endParaRPr lang="de-DE"/>
          </a:p>
        </p:txBody>
      </p:sp>
    </p:spTree>
    <p:extLst>
      <p:ext uri="{BB962C8B-B14F-4D97-AF65-F5344CB8AC3E}">
        <p14:creationId xmlns:p14="http://schemas.microsoft.com/office/powerpoint/2010/main" val="2063786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DBE8756-0C0C-416C-892F-A688FA97B81A}" type="slidenum">
              <a:rPr lang="de-DE"/>
              <a:pPr>
                <a:defRPr/>
              </a:pPr>
              <a:t>‹Nr.›</a:t>
            </a:fld>
            <a:endParaRPr lang="de-DE"/>
          </a:p>
        </p:txBody>
      </p:sp>
    </p:spTree>
    <p:extLst>
      <p:ext uri="{BB962C8B-B14F-4D97-AF65-F5344CB8AC3E}">
        <p14:creationId xmlns:p14="http://schemas.microsoft.com/office/powerpoint/2010/main" val="96024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A9F009D-196F-4ED1-85AE-40BC817EC904}" type="slidenum">
              <a:rPr lang="de-DE"/>
              <a:pPr>
                <a:defRPr/>
              </a:pPr>
              <a:t>‹Nr.›</a:t>
            </a:fld>
            <a:endParaRPr lang="de-DE"/>
          </a:p>
        </p:txBody>
      </p:sp>
    </p:spTree>
    <p:extLst>
      <p:ext uri="{BB962C8B-B14F-4D97-AF65-F5344CB8AC3E}">
        <p14:creationId xmlns:p14="http://schemas.microsoft.com/office/powerpoint/2010/main" val="112251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22FE127-84CA-413C-92DD-A7F0CE247303}" type="slidenum">
              <a:rPr lang="de-DE"/>
              <a:pPr>
                <a:defRPr/>
              </a:pPr>
              <a:t>‹Nr.›</a:t>
            </a:fld>
            <a:endParaRPr lang="de-DE"/>
          </a:p>
        </p:txBody>
      </p:sp>
    </p:spTree>
    <p:extLst>
      <p:ext uri="{BB962C8B-B14F-4D97-AF65-F5344CB8AC3E}">
        <p14:creationId xmlns:p14="http://schemas.microsoft.com/office/powerpoint/2010/main" val="11003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24315031-5597-4424-8ABE-485971A4DFAF}" type="slidenum">
              <a:rPr lang="de-DE"/>
              <a:pPr>
                <a:defRPr/>
              </a:pPr>
              <a:t>‹Nr.›</a:t>
            </a:fld>
            <a:endParaRPr lang="de-DE"/>
          </a:p>
        </p:txBody>
      </p:sp>
    </p:spTree>
    <p:extLst>
      <p:ext uri="{BB962C8B-B14F-4D97-AF65-F5344CB8AC3E}">
        <p14:creationId xmlns:p14="http://schemas.microsoft.com/office/powerpoint/2010/main" val="1504936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0C5F22B5-2D8B-4CF9-95AF-1E540226697A}" type="slidenum">
              <a:rPr lang="de-DE"/>
              <a:pPr>
                <a:defRPr/>
              </a:pPr>
              <a:t>‹Nr.›</a:t>
            </a:fld>
            <a:endParaRPr lang="de-DE"/>
          </a:p>
        </p:txBody>
      </p:sp>
    </p:spTree>
    <p:extLst>
      <p:ext uri="{BB962C8B-B14F-4D97-AF65-F5344CB8AC3E}">
        <p14:creationId xmlns:p14="http://schemas.microsoft.com/office/powerpoint/2010/main" val="287003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306894-D42F-45D2-9255-935BACC47BC8}" type="slidenum">
              <a:rPr lang="de-DE"/>
              <a:pPr>
                <a:defRPr/>
              </a:pPr>
              <a:t>‹Nr.›</a:t>
            </a:fld>
            <a:endParaRPr lang="de-DE"/>
          </a:p>
        </p:txBody>
      </p:sp>
    </p:spTree>
    <p:extLst>
      <p:ext uri="{BB962C8B-B14F-4D97-AF65-F5344CB8AC3E}">
        <p14:creationId xmlns:p14="http://schemas.microsoft.com/office/powerpoint/2010/main" val="3433219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EA464E9-C7D0-44C0-8D8A-52994A642142}" type="slidenum">
              <a:rPr lang="de-DE"/>
              <a:pPr>
                <a:defRPr/>
              </a:pPr>
              <a:t>‹Nr.›</a:t>
            </a:fld>
            <a:endParaRPr lang="de-DE"/>
          </a:p>
        </p:txBody>
      </p:sp>
    </p:spTree>
    <p:extLst>
      <p:ext uri="{BB962C8B-B14F-4D97-AF65-F5344CB8AC3E}">
        <p14:creationId xmlns:p14="http://schemas.microsoft.com/office/powerpoint/2010/main" val="4237801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FB8E9D1-0EFE-492A-99EF-BF1744205580}" type="slidenum">
              <a:rPr lang="de-DE"/>
              <a:pPr>
                <a:defRPr/>
              </a:pPr>
              <a:t>‹Nr.›</a:t>
            </a:fld>
            <a:endParaRPr lang="de-DE"/>
          </a:p>
        </p:txBody>
      </p:sp>
    </p:spTree>
    <p:extLst>
      <p:ext uri="{BB962C8B-B14F-4D97-AF65-F5344CB8AC3E}">
        <p14:creationId xmlns:p14="http://schemas.microsoft.com/office/powerpoint/2010/main" val="3536440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AD8AC23F-0358-410A-865E-13E94F764871}" type="slidenum">
              <a:rPr lang="de-DE"/>
              <a:pPr>
                <a:defRPr/>
              </a:pPr>
              <a:t>‹Nr.›</a:t>
            </a:fld>
            <a:endParaRPr lang="de-DE"/>
          </a:p>
        </p:txBody>
      </p:sp>
    </p:spTree>
    <p:extLst>
      <p:ext uri="{BB962C8B-B14F-4D97-AF65-F5344CB8AC3E}">
        <p14:creationId xmlns:p14="http://schemas.microsoft.com/office/powerpoint/2010/main" val="2391541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8E16E72-47A5-4625-B925-305ED338DE68}" type="slidenum">
              <a:rPr lang="de-DE"/>
              <a:pPr>
                <a:defRPr/>
              </a:pPr>
              <a:t>‹Nr.›</a:t>
            </a:fld>
            <a:endParaRPr lang="de-DE"/>
          </a:p>
        </p:txBody>
      </p:sp>
    </p:spTree>
    <p:extLst>
      <p:ext uri="{BB962C8B-B14F-4D97-AF65-F5344CB8AC3E}">
        <p14:creationId xmlns:p14="http://schemas.microsoft.com/office/powerpoint/2010/main" val="4162992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894DE87-C011-474B-857F-14C7A12CB06B}" type="slidenum">
              <a:rPr lang="de-DE"/>
              <a:pPr>
                <a:defRPr/>
              </a:pPr>
              <a:t>‹Nr.›</a:t>
            </a:fld>
            <a:endParaRPr lang="de-DE"/>
          </a:p>
        </p:txBody>
      </p:sp>
    </p:spTree>
    <p:extLst>
      <p:ext uri="{BB962C8B-B14F-4D97-AF65-F5344CB8AC3E}">
        <p14:creationId xmlns:p14="http://schemas.microsoft.com/office/powerpoint/2010/main" val="3506360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27752B4-3A92-4751-AC3B-C173907B3B2F}" type="slidenum">
              <a:rPr lang="de-DE"/>
              <a:pPr>
                <a:defRPr/>
              </a:pPr>
              <a:t>‹Nr.›</a:t>
            </a:fld>
            <a:endParaRPr lang="de-DE"/>
          </a:p>
        </p:txBody>
      </p:sp>
    </p:spTree>
    <p:extLst>
      <p:ext uri="{BB962C8B-B14F-4D97-AF65-F5344CB8AC3E}">
        <p14:creationId xmlns:p14="http://schemas.microsoft.com/office/powerpoint/2010/main" val="3438362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DBE8756-0C0C-416C-892F-A688FA97B81A}" type="slidenum">
              <a:rPr lang="de-DE"/>
              <a:pPr>
                <a:defRPr/>
              </a:pPr>
              <a:t>‹Nr.›</a:t>
            </a:fld>
            <a:endParaRPr lang="de-DE"/>
          </a:p>
        </p:txBody>
      </p:sp>
    </p:spTree>
    <p:extLst>
      <p:ext uri="{BB962C8B-B14F-4D97-AF65-F5344CB8AC3E}">
        <p14:creationId xmlns:p14="http://schemas.microsoft.com/office/powerpoint/2010/main" val="1051139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A9F009D-196F-4ED1-85AE-40BC817EC904}" type="slidenum">
              <a:rPr lang="de-DE"/>
              <a:pPr>
                <a:defRPr/>
              </a:pPr>
              <a:t>‹Nr.›</a:t>
            </a:fld>
            <a:endParaRPr lang="de-DE"/>
          </a:p>
        </p:txBody>
      </p:sp>
    </p:spTree>
    <p:extLst>
      <p:ext uri="{BB962C8B-B14F-4D97-AF65-F5344CB8AC3E}">
        <p14:creationId xmlns:p14="http://schemas.microsoft.com/office/powerpoint/2010/main" val="337138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2B4FD80-6025-4FF1-BE10-7904B5C6CC5B}" type="slidenum">
              <a:rPr lang="de-DE"/>
              <a:pPr>
                <a:defRPr/>
              </a:pPr>
              <a:t>‹Nr.›</a:t>
            </a:fld>
            <a:endParaRPr lang="de-DE"/>
          </a:p>
        </p:txBody>
      </p:sp>
    </p:spTree>
    <p:extLst>
      <p:ext uri="{BB962C8B-B14F-4D97-AF65-F5344CB8AC3E}">
        <p14:creationId xmlns:p14="http://schemas.microsoft.com/office/powerpoint/2010/main" val="1564777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22FE127-84CA-413C-92DD-A7F0CE247303}" type="slidenum">
              <a:rPr lang="de-DE"/>
              <a:pPr>
                <a:defRPr/>
              </a:pPr>
              <a:t>‹Nr.›</a:t>
            </a:fld>
            <a:endParaRPr lang="de-DE"/>
          </a:p>
        </p:txBody>
      </p:sp>
    </p:spTree>
    <p:extLst>
      <p:ext uri="{BB962C8B-B14F-4D97-AF65-F5344CB8AC3E}">
        <p14:creationId xmlns:p14="http://schemas.microsoft.com/office/powerpoint/2010/main" val="2237991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0C5F22B5-2D8B-4CF9-95AF-1E540226697A}" type="slidenum">
              <a:rPr lang="de-DE"/>
              <a:pPr>
                <a:defRPr/>
              </a:pPr>
              <a:t>‹Nr.›</a:t>
            </a:fld>
            <a:endParaRPr lang="de-DE"/>
          </a:p>
        </p:txBody>
      </p:sp>
    </p:spTree>
    <p:extLst>
      <p:ext uri="{BB962C8B-B14F-4D97-AF65-F5344CB8AC3E}">
        <p14:creationId xmlns:p14="http://schemas.microsoft.com/office/powerpoint/2010/main" val="3314493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306894-D42F-45D2-9255-935BACC47BC8}" type="slidenum">
              <a:rPr lang="de-DE"/>
              <a:pPr>
                <a:defRPr/>
              </a:pPr>
              <a:t>‹Nr.›</a:t>
            </a:fld>
            <a:endParaRPr lang="de-DE"/>
          </a:p>
        </p:txBody>
      </p:sp>
    </p:spTree>
    <p:extLst>
      <p:ext uri="{BB962C8B-B14F-4D97-AF65-F5344CB8AC3E}">
        <p14:creationId xmlns:p14="http://schemas.microsoft.com/office/powerpoint/2010/main" val="423671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EA464E9-C7D0-44C0-8D8A-52994A642142}" type="slidenum">
              <a:rPr lang="de-DE"/>
              <a:pPr>
                <a:defRPr/>
              </a:pPr>
              <a:t>‹Nr.›</a:t>
            </a:fld>
            <a:endParaRPr lang="de-DE"/>
          </a:p>
        </p:txBody>
      </p:sp>
    </p:spTree>
    <p:extLst>
      <p:ext uri="{BB962C8B-B14F-4D97-AF65-F5344CB8AC3E}">
        <p14:creationId xmlns:p14="http://schemas.microsoft.com/office/powerpoint/2010/main" val="1536878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FB8E9D1-0EFE-492A-99EF-BF1744205580}" type="slidenum">
              <a:rPr lang="de-DE"/>
              <a:pPr>
                <a:defRPr/>
              </a:pPr>
              <a:t>‹Nr.›</a:t>
            </a:fld>
            <a:endParaRPr lang="de-DE"/>
          </a:p>
        </p:txBody>
      </p:sp>
    </p:spTree>
    <p:extLst>
      <p:ext uri="{BB962C8B-B14F-4D97-AF65-F5344CB8AC3E}">
        <p14:creationId xmlns:p14="http://schemas.microsoft.com/office/powerpoint/2010/main" val="2762909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AD8AC23F-0358-410A-865E-13E94F764871}" type="slidenum">
              <a:rPr lang="de-DE"/>
              <a:pPr>
                <a:defRPr/>
              </a:pPr>
              <a:t>‹Nr.›</a:t>
            </a:fld>
            <a:endParaRPr lang="de-DE"/>
          </a:p>
        </p:txBody>
      </p:sp>
    </p:spTree>
    <p:extLst>
      <p:ext uri="{BB962C8B-B14F-4D97-AF65-F5344CB8AC3E}">
        <p14:creationId xmlns:p14="http://schemas.microsoft.com/office/powerpoint/2010/main" val="2813813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8E16E72-47A5-4625-B925-305ED338DE68}" type="slidenum">
              <a:rPr lang="de-DE"/>
              <a:pPr>
                <a:defRPr/>
              </a:pPr>
              <a:t>‹Nr.›</a:t>
            </a:fld>
            <a:endParaRPr lang="de-DE"/>
          </a:p>
        </p:txBody>
      </p:sp>
    </p:spTree>
    <p:extLst>
      <p:ext uri="{BB962C8B-B14F-4D97-AF65-F5344CB8AC3E}">
        <p14:creationId xmlns:p14="http://schemas.microsoft.com/office/powerpoint/2010/main" val="3316887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894DE87-C011-474B-857F-14C7A12CB06B}" type="slidenum">
              <a:rPr lang="de-DE"/>
              <a:pPr>
                <a:defRPr/>
              </a:pPr>
              <a:t>‹Nr.›</a:t>
            </a:fld>
            <a:endParaRPr lang="de-DE"/>
          </a:p>
        </p:txBody>
      </p:sp>
    </p:spTree>
    <p:extLst>
      <p:ext uri="{BB962C8B-B14F-4D97-AF65-F5344CB8AC3E}">
        <p14:creationId xmlns:p14="http://schemas.microsoft.com/office/powerpoint/2010/main" val="3783998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27752B4-3A92-4751-AC3B-C173907B3B2F}" type="slidenum">
              <a:rPr lang="de-DE"/>
              <a:pPr>
                <a:defRPr/>
              </a:pPr>
              <a:t>‹Nr.›</a:t>
            </a:fld>
            <a:endParaRPr lang="de-DE"/>
          </a:p>
        </p:txBody>
      </p:sp>
    </p:spTree>
    <p:extLst>
      <p:ext uri="{BB962C8B-B14F-4D97-AF65-F5344CB8AC3E}">
        <p14:creationId xmlns:p14="http://schemas.microsoft.com/office/powerpoint/2010/main" val="3372934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DBE8756-0C0C-416C-892F-A688FA97B81A}" type="slidenum">
              <a:rPr lang="de-DE"/>
              <a:pPr>
                <a:defRPr/>
              </a:pPr>
              <a:t>‹Nr.›</a:t>
            </a:fld>
            <a:endParaRPr lang="de-DE"/>
          </a:p>
        </p:txBody>
      </p:sp>
    </p:spTree>
    <p:extLst>
      <p:ext uri="{BB962C8B-B14F-4D97-AF65-F5344CB8AC3E}">
        <p14:creationId xmlns:p14="http://schemas.microsoft.com/office/powerpoint/2010/main" val="146516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B371EA28-DDAF-48E2-96EA-0345A2B17C54}" type="slidenum">
              <a:rPr lang="de-DE"/>
              <a:pPr>
                <a:defRPr/>
              </a:pPr>
              <a:t>‹Nr.›</a:t>
            </a:fld>
            <a:endParaRPr lang="de-DE"/>
          </a:p>
        </p:txBody>
      </p:sp>
    </p:spTree>
    <p:extLst>
      <p:ext uri="{BB962C8B-B14F-4D97-AF65-F5344CB8AC3E}">
        <p14:creationId xmlns:p14="http://schemas.microsoft.com/office/powerpoint/2010/main" val="629088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A9F009D-196F-4ED1-85AE-40BC817EC904}" type="slidenum">
              <a:rPr lang="de-DE"/>
              <a:pPr>
                <a:defRPr/>
              </a:pPr>
              <a:t>‹Nr.›</a:t>
            </a:fld>
            <a:endParaRPr lang="de-DE"/>
          </a:p>
        </p:txBody>
      </p:sp>
    </p:spTree>
    <p:extLst>
      <p:ext uri="{BB962C8B-B14F-4D97-AF65-F5344CB8AC3E}">
        <p14:creationId xmlns:p14="http://schemas.microsoft.com/office/powerpoint/2010/main" val="3015107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22FE127-84CA-413C-92DD-A7F0CE247303}" type="slidenum">
              <a:rPr lang="de-DE"/>
              <a:pPr>
                <a:defRPr/>
              </a:pPr>
              <a:t>‹Nr.›</a:t>
            </a:fld>
            <a:endParaRPr lang="de-DE"/>
          </a:p>
        </p:txBody>
      </p:sp>
    </p:spTree>
    <p:extLst>
      <p:ext uri="{BB962C8B-B14F-4D97-AF65-F5344CB8AC3E}">
        <p14:creationId xmlns:p14="http://schemas.microsoft.com/office/powerpoint/2010/main" val="57528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0C5F22B5-2D8B-4CF9-95AF-1E540226697A}" type="slidenum">
              <a:rPr lang="de-DE"/>
              <a:pPr>
                <a:defRPr/>
              </a:pPr>
              <a:t>‹Nr.›</a:t>
            </a:fld>
            <a:endParaRPr lang="de-DE"/>
          </a:p>
        </p:txBody>
      </p:sp>
    </p:spTree>
    <p:extLst>
      <p:ext uri="{BB962C8B-B14F-4D97-AF65-F5344CB8AC3E}">
        <p14:creationId xmlns:p14="http://schemas.microsoft.com/office/powerpoint/2010/main" val="2959355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306894-D42F-45D2-9255-935BACC47BC8}" type="slidenum">
              <a:rPr lang="de-DE"/>
              <a:pPr>
                <a:defRPr/>
              </a:pPr>
              <a:t>‹Nr.›</a:t>
            </a:fld>
            <a:endParaRPr lang="de-DE"/>
          </a:p>
        </p:txBody>
      </p:sp>
    </p:spTree>
    <p:extLst>
      <p:ext uri="{BB962C8B-B14F-4D97-AF65-F5344CB8AC3E}">
        <p14:creationId xmlns:p14="http://schemas.microsoft.com/office/powerpoint/2010/main" val="456336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EA464E9-C7D0-44C0-8D8A-52994A642142}" type="slidenum">
              <a:rPr lang="de-DE"/>
              <a:pPr>
                <a:defRPr/>
              </a:pPr>
              <a:t>‹Nr.›</a:t>
            </a:fld>
            <a:endParaRPr lang="de-DE"/>
          </a:p>
        </p:txBody>
      </p:sp>
    </p:spTree>
    <p:extLst>
      <p:ext uri="{BB962C8B-B14F-4D97-AF65-F5344CB8AC3E}">
        <p14:creationId xmlns:p14="http://schemas.microsoft.com/office/powerpoint/2010/main" val="1768802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FB8E9D1-0EFE-492A-99EF-BF1744205580}" type="slidenum">
              <a:rPr lang="de-DE"/>
              <a:pPr>
                <a:defRPr/>
              </a:pPr>
              <a:t>‹Nr.›</a:t>
            </a:fld>
            <a:endParaRPr lang="de-DE"/>
          </a:p>
        </p:txBody>
      </p:sp>
    </p:spTree>
    <p:extLst>
      <p:ext uri="{BB962C8B-B14F-4D97-AF65-F5344CB8AC3E}">
        <p14:creationId xmlns:p14="http://schemas.microsoft.com/office/powerpoint/2010/main" val="862258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AD8AC23F-0358-410A-865E-13E94F764871}" type="slidenum">
              <a:rPr lang="de-DE"/>
              <a:pPr>
                <a:defRPr/>
              </a:pPr>
              <a:t>‹Nr.›</a:t>
            </a:fld>
            <a:endParaRPr lang="de-DE"/>
          </a:p>
        </p:txBody>
      </p:sp>
    </p:spTree>
    <p:extLst>
      <p:ext uri="{BB962C8B-B14F-4D97-AF65-F5344CB8AC3E}">
        <p14:creationId xmlns:p14="http://schemas.microsoft.com/office/powerpoint/2010/main" val="3926285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8E16E72-47A5-4625-B925-305ED338DE68}" type="slidenum">
              <a:rPr lang="de-DE"/>
              <a:pPr>
                <a:defRPr/>
              </a:pPr>
              <a:t>‹Nr.›</a:t>
            </a:fld>
            <a:endParaRPr lang="de-DE"/>
          </a:p>
        </p:txBody>
      </p:sp>
    </p:spTree>
    <p:extLst>
      <p:ext uri="{BB962C8B-B14F-4D97-AF65-F5344CB8AC3E}">
        <p14:creationId xmlns:p14="http://schemas.microsoft.com/office/powerpoint/2010/main" val="2543901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894DE87-C011-474B-857F-14C7A12CB06B}" type="slidenum">
              <a:rPr lang="de-DE"/>
              <a:pPr>
                <a:defRPr/>
              </a:pPr>
              <a:t>‹Nr.›</a:t>
            </a:fld>
            <a:endParaRPr lang="de-DE"/>
          </a:p>
        </p:txBody>
      </p:sp>
    </p:spTree>
    <p:extLst>
      <p:ext uri="{BB962C8B-B14F-4D97-AF65-F5344CB8AC3E}">
        <p14:creationId xmlns:p14="http://schemas.microsoft.com/office/powerpoint/2010/main" val="2191088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27752B4-3A92-4751-AC3B-C173907B3B2F}" type="slidenum">
              <a:rPr lang="de-DE"/>
              <a:pPr>
                <a:defRPr/>
              </a:pPr>
              <a:t>‹Nr.›</a:t>
            </a:fld>
            <a:endParaRPr lang="de-DE"/>
          </a:p>
        </p:txBody>
      </p:sp>
    </p:spTree>
    <p:extLst>
      <p:ext uri="{BB962C8B-B14F-4D97-AF65-F5344CB8AC3E}">
        <p14:creationId xmlns:p14="http://schemas.microsoft.com/office/powerpoint/2010/main" val="376932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FA0E7CD1-41C9-4770-BEE2-F0C211E19C64}" type="slidenum">
              <a:rPr lang="de-DE"/>
              <a:pPr>
                <a:defRPr/>
              </a:pPr>
              <a:t>‹Nr.›</a:t>
            </a:fld>
            <a:endParaRPr lang="de-DE"/>
          </a:p>
        </p:txBody>
      </p:sp>
    </p:spTree>
    <p:extLst>
      <p:ext uri="{BB962C8B-B14F-4D97-AF65-F5344CB8AC3E}">
        <p14:creationId xmlns:p14="http://schemas.microsoft.com/office/powerpoint/2010/main" val="3480157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DBE8756-0C0C-416C-892F-A688FA97B81A}" type="slidenum">
              <a:rPr lang="de-DE"/>
              <a:pPr>
                <a:defRPr/>
              </a:pPr>
              <a:t>‹Nr.›</a:t>
            </a:fld>
            <a:endParaRPr lang="de-DE"/>
          </a:p>
        </p:txBody>
      </p:sp>
    </p:spTree>
    <p:extLst>
      <p:ext uri="{BB962C8B-B14F-4D97-AF65-F5344CB8AC3E}">
        <p14:creationId xmlns:p14="http://schemas.microsoft.com/office/powerpoint/2010/main" val="1782645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A9F009D-196F-4ED1-85AE-40BC817EC904}" type="slidenum">
              <a:rPr lang="de-DE"/>
              <a:pPr>
                <a:defRPr/>
              </a:pPr>
              <a:t>‹Nr.›</a:t>
            </a:fld>
            <a:endParaRPr lang="de-DE"/>
          </a:p>
        </p:txBody>
      </p:sp>
    </p:spTree>
    <p:extLst>
      <p:ext uri="{BB962C8B-B14F-4D97-AF65-F5344CB8AC3E}">
        <p14:creationId xmlns:p14="http://schemas.microsoft.com/office/powerpoint/2010/main" val="1262072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22FE127-84CA-413C-92DD-A7F0CE247303}" type="slidenum">
              <a:rPr lang="de-DE"/>
              <a:pPr>
                <a:defRPr/>
              </a:pPr>
              <a:t>‹Nr.›</a:t>
            </a:fld>
            <a:endParaRPr lang="de-DE"/>
          </a:p>
        </p:txBody>
      </p:sp>
    </p:spTree>
    <p:extLst>
      <p:ext uri="{BB962C8B-B14F-4D97-AF65-F5344CB8AC3E}">
        <p14:creationId xmlns:p14="http://schemas.microsoft.com/office/powerpoint/2010/main" val="2032719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0C5F22B5-2D8B-4CF9-95AF-1E540226697A}" type="slidenum">
              <a:rPr lang="de-DE"/>
              <a:pPr>
                <a:defRPr/>
              </a:pPr>
              <a:t>‹Nr.›</a:t>
            </a:fld>
            <a:endParaRPr lang="de-DE"/>
          </a:p>
        </p:txBody>
      </p:sp>
    </p:spTree>
    <p:extLst>
      <p:ext uri="{BB962C8B-B14F-4D97-AF65-F5344CB8AC3E}">
        <p14:creationId xmlns:p14="http://schemas.microsoft.com/office/powerpoint/2010/main" val="3695755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306894-D42F-45D2-9255-935BACC47BC8}" type="slidenum">
              <a:rPr lang="de-DE"/>
              <a:pPr>
                <a:defRPr/>
              </a:pPr>
              <a:t>‹Nr.›</a:t>
            </a:fld>
            <a:endParaRPr lang="de-DE"/>
          </a:p>
        </p:txBody>
      </p:sp>
    </p:spTree>
    <p:extLst>
      <p:ext uri="{BB962C8B-B14F-4D97-AF65-F5344CB8AC3E}">
        <p14:creationId xmlns:p14="http://schemas.microsoft.com/office/powerpoint/2010/main" val="4025797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EA464E9-C7D0-44C0-8D8A-52994A642142}" type="slidenum">
              <a:rPr lang="de-DE"/>
              <a:pPr>
                <a:defRPr/>
              </a:pPr>
              <a:t>‹Nr.›</a:t>
            </a:fld>
            <a:endParaRPr lang="de-DE"/>
          </a:p>
        </p:txBody>
      </p:sp>
    </p:spTree>
    <p:extLst>
      <p:ext uri="{BB962C8B-B14F-4D97-AF65-F5344CB8AC3E}">
        <p14:creationId xmlns:p14="http://schemas.microsoft.com/office/powerpoint/2010/main" val="4253237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8E06C60-15A7-4AD8-861B-49051E76E3B4}" type="slidenum">
              <a:rPr lang="de-DE"/>
              <a:pPr>
                <a:defRPr/>
              </a:pPr>
              <a:t>‹Nr.›</a:t>
            </a:fld>
            <a:endParaRPr lang="de-DE"/>
          </a:p>
        </p:txBody>
      </p:sp>
    </p:spTree>
    <p:extLst>
      <p:ext uri="{BB962C8B-B14F-4D97-AF65-F5344CB8AC3E}">
        <p14:creationId xmlns:p14="http://schemas.microsoft.com/office/powerpoint/2010/main" val="1287287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11D271DF-9A43-478F-8B76-972496F314D8}" type="slidenum">
              <a:rPr lang="de-DE"/>
              <a:pPr>
                <a:defRPr/>
              </a:pPr>
              <a:t>‹Nr.›</a:t>
            </a:fld>
            <a:endParaRPr lang="de-DE"/>
          </a:p>
        </p:txBody>
      </p:sp>
    </p:spTree>
    <p:extLst>
      <p:ext uri="{BB962C8B-B14F-4D97-AF65-F5344CB8AC3E}">
        <p14:creationId xmlns:p14="http://schemas.microsoft.com/office/powerpoint/2010/main" val="1733201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789C9B9-00B9-411D-8CC9-42176ECA134C}" type="slidenum">
              <a:rPr lang="de-DE"/>
              <a:pPr>
                <a:defRPr/>
              </a:pPr>
              <a:t>‹Nr.›</a:t>
            </a:fld>
            <a:endParaRPr lang="de-DE"/>
          </a:p>
        </p:txBody>
      </p:sp>
    </p:spTree>
    <p:extLst>
      <p:ext uri="{BB962C8B-B14F-4D97-AF65-F5344CB8AC3E}">
        <p14:creationId xmlns:p14="http://schemas.microsoft.com/office/powerpoint/2010/main" val="613033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D8D7C851-5232-48A5-80CB-E4EF56283CDC}" type="slidenum">
              <a:rPr lang="de-DE"/>
              <a:pPr>
                <a:defRPr/>
              </a:pPr>
              <a:t>‹Nr.›</a:t>
            </a:fld>
            <a:endParaRPr lang="de-DE"/>
          </a:p>
        </p:txBody>
      </p:sp>
    </p:spTree>
    <p:extLst>
      <p:ext uri="{BB962C8B-B14F-4D97-AF65-F5344CB8AC3E}">
        <p14:creationId xmlns:p14="http://schemas.microsoft.com/office/powerpoint/2010/main" val="351171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427A244-3CB1-4B50-ACE9-FE41335182AE}" type="slidenum">
              <a:rPr lang="de-DE"/>
              <a:pPr>
                <a:defRPr/>
              </a:pPr>
              <a:t>‹Nr.›</a:t>
            </a:fld>
            <a:endParaRPr lang="de-DE"/>
          </a:p>
        </p:txBody>
      </p:sp>
    </p:spTree>
    <p:extLst>
      <p:ext uri="{BB962C8B-B14F-4D97-AF65-F5344CB8AC3E}">
        <p14:creationId xmlns:p14="http://schemas.microsoft.com/office/powerpoint/2010/main" val="3472056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9594735E-BEE3-4BC7-AE99-EAADACCD9B62}" type="slidenum">
              <a:rPr lang="de-DE"/>
              <a:pPr>
                <a:defRPr/>
              </a:pPr>
              <a:t>‹Nr.›</a:t>
            </a:fld>
            <a:endParaRPr lang="de-DE"/>
          </a:p>
        </p:txBody>
      </p:sp>
    </p:spTree>
    <p:extLst>
      <p:ext uri="{BB962C8B-B14F-4D97-AF65-F5344CB8AC3E}">
        <p14:creationId xmlns:p14="http://schemas.microsoft.com/office/powerpoint/2010/main" val="2326549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BCD4C4E-5983-43D9-A4F2-45399D04D094}" type="slidenum">
              <a:rPr lang="de-DE"/>
              <a:pPr>
                <a:defRPr/>
              </a:pPr>
              <a:t>‹Nr.›</a:t>
            </a:fld>
            <a:endParaRPr lang="de-DE"/>
          </a:p>
        </p:txBody>
      </p:sp>
    </p:spTree>
    <p:extLst>
      <p:ext uri="{BB962C8B-B14F-4D97-AF65-F5344CB8AC3E}">
        <p14:creationId xmlns:p14="http://schemas.microsoft.com/office/powerpoint/2010/main" val="2921883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CB625B6-C5AA-4583-9CBE-70D5F82DB244}" type="slidenum">
              <a:rPr lang="de-DE"/>
              <a:pPr>
                <a:defRPr/>
              </a:pPr>
              <a:t>‹Nr.›</a:t>
            </a:fld>
            <a:endParaRPr lang="de-DE"/>
          </a:p>
        </p:txBody>
      </p:sp>
    </p:spTree>
    <p:extLst>
      <p:ext uri="{BB962C8B-B14F-4D97-AF65-F5344CB8AC3E}">
        <p14:creationId xmlns:p14="http://schemas.microsoft.com/office/powerpoint/2010/main" val="933265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AFD9E383-C456-493C-9B54-167560A1103C}" type="slidenum">
              <a:rPr lang="de-DE"/>
              <a:pPr>
                <a:defRPr/>
              </a:pPr>
              <a:t>‹Nr.›</a:t>
            </a:fld>
            <a:endParaRPr lang="de-DE"/>
          </a:p>
        </p:txBody>
      </p:sp>
    </p:spTree>
    <p:extLst>
      <p:ext uri="{BB962C8B-B14F-4D97-AF65-F5344CB8AC3E}">
        <p14:creationId xmlns:p14="http://schemas.microsoft.com/office/powerpoint/2010/main" val="2128499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A2FA3B6-40D7-4352-A339-023A3AA32FB2}" type="slidenum">
              <a:rPr lang="de-DE"/>
              <a:pPr>
                <a:defRPr/>
              </a:pPr>
              <a:t>‹Nr.›</a:t>
            </a:fld>
            <a:endParaRPr lang="de-DE"/>
          </a:p>
        </p:txBody>
      </p:sp>
    </p:spTree>
    <p:extLst>
      <p:ext uri="{BB962C8B-B14F-4D97-AF65-F5344CB8AC3E}">
        <p14:creationId xmlns:p14="http://schemas.microsoft.com/office/powerpoint/2010/main" val="11487899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20CCB6A-3898-488F-9EBA-032595093AD9}" type="slidenum">
              <a:rPr lang="de-DE"/>
              <a:pPr>
                <a:defRPr/>
              </a:pPr>
              <a:t>‹Nr.›</a:t>
            </a:fld>
            <a:endParaRPr lang="de-DE"/>
          </a:p>
        </p:txBody>
      </p:sp>
    </p:spTree>
    <p:extLst>
      <p:ext uri="{BB962C8B-B14F-4D97-AF65-F5344CB8AC3E}">
        <p14:creationId xmlns:p14="http://schemas.microsoft.com/office/powerpoint/2010/main" val="2671430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D2B87F-585D-417B-A014-00F74E1E76A3}" type="slidenum">
              <a:rPr lang="de-DE"/>
              <a:pPr>
                <a:defRPr/>
              </a:pPr>
              <a:t>‹Nr.›</a:t>
            </a:fld>
            <a:endParaRPr lang="de-DE"/>
          </a:p>
        </p:txBody>
      </p:sp>
    </p:spTree>
    <p:extLst>
      <p:ext uri="{BB962C8B-B14F-4D97-AF65-F5344CB8AC3E}">
        <p14:creationId xmlns:p14="http://schemas.microsoft.com/office/powerpoint/2010/main" val="13985844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FB8E9D1-0EFE-492A-99EF-BF1744205580}" type="slidenum">
              <a:rPr lang="de-DE"/>
              <a:pPr>
                <a:defRPr/>
              </a:pPr>
              <a:t>‹Nr.›</a:t>
            </a:fld>
            <a:endParaRPr lang="de-DE"/>
          </a:p>
        </p:txBody>
      </p:sp>
    </p:spTree>
    <p:extLst>
      <p:ext uri="{BB962C8B-B14F-4D97-AF65-F5344CB8AC3E}">
        <p14:creationId xmlns:p14="http://schemas.microsoft.com/office/powerpoint/2010/main" val="1067317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AD8AC23F-0358-410A-865E-13E94F764871}" type="slidenum">
              <a:rPr lang="de-DE"/>
              <a:pPr>
                <a:defRPr/>
              </a:pPr>
              <a:t>‹Nr.›</a:t>
            </a:fld>
            <a:endParaRPr lang="de-DE"/>
          </a:p>
        </p:txBody>
      </p:sp>
    </p:spTree>
    <p:extLst>
      <p:ext uri="{BB962C8B-B14F-4D97-AF65-F5344CB8AC3E}">
        <p14:creationId xmlns:p14="http://schemas.microsoft.com/office/powerpoint/2010/main" val="4276109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8E16E72-47A5-4625-B925-305ED338DE68}" type="slidenum">
              <a:rPr lang="de-DE"/>
              <a:pPr>
                <a:defRPr/>
              </a:pPr>
              <a:t>‹Nr.›</a:t>
            </a:fld>
            <a:endParaRPr lang="de-DE"/>
          </a:p>
        </p:txBody>
      </p:sp>
    </p:spTree>
    <p:extLst>
      <p:ext uri="{BB962C8B-B14F-4D97-AF65-F5344CB8AC3E}">
        <p14:creationId xmlns:p14="http://schemas.microsoft.com/office/powerpoint/2010/main" val="419664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80701CD4-C1A5-4AAE-8DFD-C19519C14DF6}" type="slidenum">
              <a:rPr lang="de-DE"/>
              <a:pPr>
                <a:defRPr/>
              </a:pPr>
              <a:t>‹Nr.›</a:t>
            </a:fld>
            <a:endParaRPr lang="de-DE"/>
          </a:p>
        </p:txBody>
      </p:sp>
    </p:spTree>
    <p:extLst>
      <p:ext uri="{BB962C8B-B14F-4D97-AF65-F5344CB8AC3E}">
        <p14:creationId xmlns:p14="http://schemas.microsoft.com/office/powerpoint/2010/main" val="3775461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894DE87-C011-474B-857F-14C7A12CB06B}" type="slidenum">
              <a:rPr lang="de-DE"/>
              <a:pPr>
                <a:defRPr/>
              </a:pPr>
              <a:t>‹Nr.›</a:t>
            </a:fld>
            <a:endParaRPr lang="de-DE"/>
          </a:p>
        </p:txBody>
      </p:sp>
    </p:spTree>
    <p:extLst>
      <p:ext uri="{BB962C8B-B14F-4D97-AF65-F5344CB8AC3E}">
        <p14:creationId xmlns:p14="http://schemas.microsoft.com/office/powerpoint/2010/main" val="1576174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27752B4-3A92-4751-AC3B-C173907B3B2F}" type="slidenum">
              <a:rPr lang="de-DE"/>
              <a:pPr>
                <a:defRPr/>
              </a:pPr>
              <a:t>‹Nr.›</a:t>
            </a:fld>
            <a:endParaRPr lang="de-DE"/>
          </a:p>
        </p:txBody>
      </p:sp>
    </p:spTree>
    <p:extLst>
      <p:ext uri="{BB962C8B-B14F-4D97-AF65-F5344CB8AC3E}">
        <p14:creationId xmlns:p14="http://schemas.microsoft.com/office/powerpoint/2010/main" val="1883585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DBE8756-0C0C-416C-892F-A688FA97B81A}" type="slidenum">
              <a:rPr lang="de-DE"/>
              <a:pPr>
                <a:defRPr/>
              </a:pPr>
              <a:t>‹Nr.›</a:t>
            </a:fld>
            <a:endParaRPr lang="de-DE"/>
          </a:p>
        </p:txBody>
      </p:sp>
    </p:spTree>
    <p:extLst>
      <p:ext uri="{BB962C8B-B14F-4D97-AF65-F5344CB8AC3E}">
        <p14:creationId xmlns:p14="http://schemas.microsoft.com/office/powerpoint/2010/main" val="27083545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A9F009D-196F-4ED1-85AE-40BC817EC904}" type="slidenum">
              <a:rPr lang="de-DE"/>
              <a:pPr>
                <a:defRPr/>
              </a:pPr>
              <a:t>‹Nr.›</a:t>
            </a:fld>
            <a:endParaRPr lang="de-DE"/>
          </a:p>
        </p:txBody>
      </p:sp>
    </p:spTree>
    <p:extLst>
      <p:ext uri="{BB962C8B-B14F-4D97-AF65-F5344CB8AC3E}">
        <p14:creationId xmlns:p14="http://schemas.microsoft.com/office/powerpoint/2010/main" val="554921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22FE127-84CA-413C-92DD-A7F0CE247303}" type="slidenum">
              <a:rPr lang="de-DE"/>
              <a:pPr>
                <a:defRPr/>
              </a:pPr>
              <a:t>‹Nr.›</a:t>
            </a:fld>
            <a:endParaRPr lang="de-DE"/>
          </a:p>
        </p:txBody>
      </p:sp>
    </p:spTree>
    <p:extLst>
      <p:ext uri="{BB962C8B-B14F-4D97-AF65-F5344CB8AC3E}">
        <p14:creationId xmlns:p14="http://schemas.microsoft.com/office/powerpoint/2010/main" val="1777569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0C5F22B5-2D8B-4CF9-95AF-1E540226697A}" type="slidenum">
              <a:rPr lang="de-DE"/>
              <a:pPr>
                <a:defRPr/>
              </a:pPr>
              <a:t>‹Nr.›</a:t>
            </a:fld>
            <a:endParaRPr lang="de-DE"/>
          </a:p>
        </p:txBody>
      </p:sp>
    </p:spTree>
    <p:extLst>
      <p:ext uri="{BB962C8B-B14F-4D97-AF65-F5344CB8AC3E}">
        <p14:creationId xmlns:p14="http://schemas.microsoft.com/office/powerpoint/2010/main" val="731218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306894-D42F-45D2-9255-935BACC47BC8}" type="slidenum">
              <a:rPr lang="de-DE"/>
              <a:pPr>
                <a:defRPr/>
              </a:pPr>
              <a:t>‹Nr.›</a:t>
            </a:fld>
            <a:endParaRPr lang="de-DE"/>
          </a:p>
        </p:txBody>
      </p:sp>
    </p:spTree>
    <p:extLst>
      <p:ext uri="{BB962C8B-B14F-4D97-AF65-F5344CB8AC3E}">
        <p14:creationId xmlns:p14="http://schemas.microsoft.com/office/powerpoint/2010/main" val="35119789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EA464E9-C7D0-44C0-8D8A-52994A642142}" type="slidenum">
              <a:rPr lang="de-DE"/>
              <a:pPr>
                <a:defRPr/>
              </a:pPr>
              <a:t>‹Nr.›</a:t>
            </a:fld>
            <a:endParaRPr lang="de-DE"/>
          </a:p>
        </p:txBody>
      </p:sp>
    </p:spTree>
    <p:extLst>
      <p:ext uri="{BB962C8B-B14F-4D97-AF65-F5344CB8AC3E}">
        <p14:creationId xmlns:p14="http://schemas.microsoft.com/office/powerpoint/2010/main" val="9324347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7C9690AE-F1AF-4EE5-AFC4-EDBB119736A1}" type="slidenum">
              <a:rPr lang="de-DE"/>
              <a:pPr>
                <a:defRPr/>
              </a:pPr>
              <a:t>‹Nr.›</a:t>
            </a:fld>
            <a:endParaRPr lang="de-DE"/>
          </a:p>
        </p:txBody>
      </p:sp>
    </p:spTree>
    <p:extLst>
      <p:ext uri="{BB962C8B-B14F-4D97-AF65-F5344CB8AC3E}">
        <p14:creationId xmlns:p14="http://schemas.microsoft.com/office/powerpoint/2010/main" val="127932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Elena Bender</a:t>
            </a:r>
          </a:p>
          <a:p>
            <a:pPr>
              <a:defRPr/>
            </a:pPr>
            <a:r>
              <a:rPr lang="de-DE"/>
              <a:t>Vorlesung Organisationspsychologie Folie </a:t>
            </a:r>
            <a:fld id="{CA26E572-2237-4D5B-8929-746072D59018}" type="slidenum">
              <a:rPr lang="de-DE"/>
              <a:pPr>
                <a:defRPr/>
              </a:pPr>
              <a:t>‹Nr.›</a:t>
            </a:fld>
            <a:endParaRPr lang="de-DE"/>
          </a:p>
        </p:txBody>
      </p:sp>
    </p:spTree>
    <p:extLst>
      <p:ext uri="{BB962C8B-B14F-4D97-AF65-F5344CB8AC3E}">
        <p14:creationId xmlns:p14="http://schemas.microsoft.com/office/powerpoint/2010/main" val="82556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1CA3C729-C3A4-4139-B5B3-6D6C36266940}" type="slidenum">
              <a:rPr lang="de-DE"/>
              <a:pPr>
                <a:defRPr/>
              </a:pPr>
              <a:t>‹Nr.›</a:t>
            </a:fld>
            <a:endParaRPr lang="de-DE"/>
          </a:p>
        </p:txBody>
      </p:sp>
    </p:spTree>
    <p:extLst>
      <p:ext uri="{BB962C8B-B14F-4D97-AF65-F5344CB8AC3E}">
        <p14:creationId xmlns:p14="http://schemas.microsoft.com/office/powerpoint/2010/main" val="91899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C7539855-E089-414F-A7ED-5A22AB3D8475}" type="slidenum">
              <a:rPr lang="de-DE"/>
              <a:pPr>
                <a:defRPr/>
              </a:pPr>
              <a:t>‹Nr.›</a:t>
            </a:fld>
            <a:endParaRPr lang="de-DE"/>
          </a:p>
        </p:txBody>
      </p:sp>
    </p:spTree>
    <p:extLst>
      <p:ext uri="{BB962C8B-B14F-4D97-AF65-F5344CB8AC3E}">
        <p14:creationId xmlns:p14="http://schemas.microsoft.com/office/powerpoint/2010/main" val="10538033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0B42640D-0C2F-4C52-9277-1D806426D8F7}" type="slidenum">
              <a:rPr lang="de-DE"/>
              <a:pPr>
                <a:defRPr/>
              </a:pPr>
              <a:t>‹Nr.›</a:t>
            </a:fld>
            <a:endParaRPr lang="de-DE"/>
          </a:p>
        </p:txBody>
      </p:sp>
    </p:spTree>
    <p:extLst>
      <p:ext uri="{BB962C8B-B14F-4D97-AF65-F5344CB8AC3E}">
        <p14:creationId xmlns:p14="http://schemas.microsoft.com/office/powerpoint/2010/main" val="8631808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E02B4B4C-4295-4653-BEE3-802E88D1107C}" type="slidenum">
              <a:rPr lang="de-DE"/>
              <a:pPr>
                <a:defRPr/>
              </a:pPr>
              <a:t>‹Nr.›</a:t>
            </a:fld>
            <a:endParaRPr lang="de-DE"/>
          </a:p>
        </p:txBody>
      </p:sp>
    </p:spTree>
    <p:extLst>
      <p:ext uri="{BB962C8B-B14F-4D97-AF65-F5344CB8AC3E}">
        <p14:creationId xmlns:p14="http://schemas.microsoft.com/office/powerpoint/2010/main" val="1554840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78791A0F-575A-4AC5-A64B-A36F3395148C}" type="slidenum">
              <a:rPr lang="de-DE"/>
              <a:pPr>
                <a:defRPr/>
              </a:pPr>
              <a:t>‹Nr.›</a:t>
            </a:fld>
            <a:endParaRPr lang="de-DE"/>
          </a:p>
        </p:txBody>
      </p:sp>
    </p:spTree>
    <p:extLst>
      <p:ext uri="{BB962C8B-B14F-4D97-AF65-F5344CB8AC3E}">
        <p14:creationId xmlns:p14="http://schemas.microsoft.com/office/powerpoint/2010/main" val="86692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2D84C575-4767-42A1-B12F-ED0B050E5779}" type="slidenum">
              <a:rPr lang="de-DE"/>
              <a:pPr>
                <a:defRPr/>
              </a:pPr>
              <a:t>‹Nr.›</a:t>
            </a:fld>
            <a:endParaRPr lang="de-DE"/>
          </a:p>
        </p:txBody>
      </p:sp>
    </p:spTree>
    <p:extLst>
      <p:ext uri="{BB962C8B-B14F-4D97-AF65-F5344CB8AC3E}">
        <p14:creationId xmlns:p14="http://schemas.microsoft.com/office/powerpoint/2010/main" val="38659188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481F8288-758A-4401-A295-E3EE4DE7FF6C}" type="slidenum">
              <a:rPr lang="de-DE"/>
              <a:pPr>
                <a:defRPr/>
              </a:pPr>
              <a:t>‹Nr.›</a:t>
            </a:fld>
            <a:endParaRPr lang="de-DE"/>
          </a:p>
        </p:txBody>
      </p:sp>
    </p:spTree>
    <p:extLst>
      <p:ext uri="{BB962C8B-B14F-4D97-AF65-F5344CB8AC3E}">
        <p14:creationId xmlns:p14="http://schemas.microsoft.com/office/powerpoint/2010/main" val="18621581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CFBE1B2B-F918-4AE4-B9D0-3717098C9809}" type="slidenum">
              <a:rPr lang="de-DE"/>
              <a:pPr>
                <a:defRPr/>
              </a:pPr>
              <a:t>‹Nr.›</a:t>
            </a:fld>
            <a:endParaRPr lang="de-DE"/>
          </a:p>
        </p:txBody>
      </p:sp>
    </p:spTree>
    <p:extLst>
      <p:ext uri="{BB962C8B-B14F-4D97-AF65-F5344CB8AC3E}">
        <p14:creationId xmlns:p14="http://schemas.microsoft.com/office/powerpoint/2010/main" val="592904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406FC2C5-5C3B-49F3-98B0-0DE216B379CC}" type="slidenum">
              <a:rPr lang="de-DE"/>
              <a:pPr>
                <a:defRPr/>
              </a:pPr>
              <a:t>‹Nr.›</a:t>
            </a:fld>
            <a:endParaRPr lang="de-DE"/>
          </a:p>
        </p:txBody>
      </p:sp>
    </p:spTree>
    <p:extLst>
      <p:ext uri="{BB962C8B-B14F-4D97-AF65-F5344CB8AC3E}">
        <p14:creationId xmlns:p14="http://schemas.microsoft.com/office/powerpoint/2010/main" val="15763990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spcBef>
                <a:spcPct val="20000"/>
              </a:spcBef>
              <a:buFontTx/>
              <a:buChar char="•"/>
              <a:defRPr/>
            </a:lvl1pPr>
          </a:lstStyle>
          <a:p>
            <a:pPr>
              <a:defRPr/>
            </a:pPr>
            <a:r>
              <a:rPr lang="de-DE"/>
              <a:t>Prof. Dr. Niclas Schaper</a:t>
            </a:r>
          </a:p>
          <a:p>
            <a:pPr>
              <a:defRPr/>
            </a:pPr>
            <a:r>
              <a:rPr lang="de-DE"/>
              <a:t>Vorlesung Organisationspsychologie Folie </a:t>
            </a:r>
            <a:fld id="{BEF45311-2009-41FE-A5B4-4013B0CA64E7}" type="slidenum">
              <a:rPr lang="de-DE"/>
              <a:pPr>
                <a:defRPr/>
              </a:pPr>
              <a:t>‹Nr.›</a:t>
            </a:fld>
            <a:endParaRPr lang="de-DE"/>
          </a:p>
        </p:txBody>
      </p:sp>
    </p:spTree>
    <p:extLst>
      <p:ext uri="{BB962C8B-B14F-4D97-AF65-F5344CB8AC3E}">
        <p14:creationId xmlns:p14="http://schemas.microsoft.com/office/powerpoint/2010/main" val="1275012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FB8E9D1-0EFE-492A-99EF-BF1744205580}" type="slidenum">
              <a:rPr lang="de-DE"/>
              <a:pPr>
                <a:defRPr/>
              </a:pPr>
              <a:t>‹Nr.›</a:t>
            </a:fld>
            <a:endParaRPr lang="de-DE"/>
          </a:p>
        </p:txBody>
      </p:sp>
    </p:spTree>
    <p:extLst>
      <p:ext uri="{BB962C8B-B14F-4D97-AF65-F5344CB8AC3E}">
        <p14:creationId xmlns:p14="http://schemas.microsoft.com/office/powerpoint/2010/main" val="217341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1DEA6335-04C7-4C27-8F5D-FC29D241EFDD}" type="slidenum">
              <a:rPr lang="de-DE"/>
              <a:pPr>
                <a:defRPr/>
              </a:pPr>
              <a:t>‹Nr.›</a:t>
            </a:fld>
            <a:endParaRPr lang="de-DE"/>
          </a:p>
        </p:txBody>
      </p:sp>
    </p:spTree>
    <p:extLst>
      <p:ext uri="{BB962C8B-B14F-4D97-AF65-F5344CB8AC3E}">
        <p14:creationId xmlns:p14="http://schemas.microsoft.com/office/powerpoint/2010/main" val="41209351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p:txBody>
          <a:bodyPr/>
          <a:lstStyle>
            <a:lvl1pPr>
              <a:defRPr/>
            </a:lvl1pPr>
          </a:lstStyle>
          <a:p>
            <a:pPr>
              <a:defRPr/>
            </a:pPr>
            <a:r>
              <a:rPr lang="de-DE"/>
              <a:t>Elena Bender</a:t>
            </a:r>
          </a:p>
          <a:p>
            <a:pPr>
              <a:defRPr/>
            </a:pPr>
            <a:r>
              <a:rPr lang="de-DE"/>
              <a:t>Vorlesung Organisationspsychologie Folie </a:t>
            </a:r>
            <a:fld id="{AD8AC23F-0358-410A-865E-13E94F764871}" type="slidenum">
              <a:rPr lang="de-DE"/>
              <a:pPr>
                <a:defRPr/>
              </a:pPr>
              <a:t>‹Nr.›</a:t>
            </a:fld>
            <a:endParaRPr lang="de-DE"/>
          </a:p>
        </p:txBody>
      </p:sp>
    </p:spTree>
    <p:extLst>
      <p:ext uri="{BB962C8B-B14F-4D97-AF65-F5344CB8AC3E}">
        <p14:creationId xmlns:p14="http://schemas.microsoft.com/office/powerpoint/2010/main" val="17235558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C8E16E72-47A5-4625-B925-305ED338DE68}" type="slidenum">
              <a:rPr lang="de-DE"/>
              <a:pPr>
                <a:defRPr/>
              </a:pPr>
              <a:t>‹Nr.›</a:t>
            </a:fld>
            <a:endParaRPr lang="de-DE"/>
          </a:p>
        </p:txBody>
      </p:sp>
    </p:spTree>
    <p:extLst>
      <p:ext uri="{BB962C8B-B14F-4D97-AF65-F5344CB8AC3E}">
        <p14:creationId xmlns:p14="http://schemas.microsoft.com/office/powerpoint/2010/main" val="39792064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894DE87-C011-474B-857F-14C7A12CB06B}" type="slidenum">
              <a:rPr lang="de-DE"/>
              <a:pPr>
                <a:defRPr/>
              </a:pPr>
              <a:t>‹Nr.›</a:t>
            </a:fld>
            <a:endParaRPr lang="de-DE"/>
          </a:p>
        </p:txBody>
      </p:sp>
    </p:spTree>
    <p:extLst>
      <p:ext uri="{BB962C8B-B14F-4D97-AF65-F5344CB8AC3E}">
        <p14:creationId xmlns:p14="http://schemas.microsoft.com/office/powerpoint/2010/main" val="40816893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627752B4-3A92-4751-AC3B-C173907B3B2F}" type="slidenum">
              <a:rPr lang="de-DE"/>
              <a:pPr>
                <a:defRPr/>
              </a:pPr>
              <a:t>‹Nr.›</a:t>
            </a:fld>
            <a:endParaRPr lang="de-DE"/>
          </a:p>
        </p:txBody>
      </p:sp>
    </p:spTree>
    <p:extLst>
      <p:ext uri="{BB962C8B-B14F-4D97-AF65-F5344CB8AC3E}">
        <p14:creationId xmlns:p14="http://schemas.microsoft.com/office/powerpoint/2010/main" val="40543778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5DBE8756-0C0C-416C-892F-A688FA97B81A}" type="slidenum">
              <a:rPr lang="de-DE"/>
              <a:pPr>
                <a:defRPr/>
              </a:pPr>
              <a:t>‹Nr.›</a:t>
            </a:fld>
            <a:endParaRPr lang="de-DE"/>
          </a:p>
        </p:txBody>
      </p:sp>
    </p:spTree>
    <p:extLst>
      <p:ext uri="{BB962C8B-B14F-4D97-AF65-F5344CB8AC3E}">
        <p14:creationId xmlns:p14="http://schemas.microsoft.com/office/powerpoint/2010/main" val="6009978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EA9F009D-196F-4ED1-85AE-40BC817EC904}" type="slidenum">
              <a:rPr lang="de-DE"/>
              <a:pPr>
                <a:defRPr/>
              </a:pPr>
              <a:t>‹Nr.›</a:t>
            </a:fld>
            <a:endParaRPr lang="de-DE"/>
          </a:p>
        </p:txBody>
      </p:sp>
    </p:spTree>
    <p:extLst>
      <p:ext uri="{BB962C8B-B14F-4D97-AF65-F5344CB8AC3E}">
        <p14:creationId xmlns:p14="http://schemas.microsoft.com/office/powerpoint/2010/main" val="37654223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22FE127-84CA-413C-92DD-A7F0CE247303}" type="slidenum">
              <a:rPr lang="de-DE"/>
              <a:pPr>
                <a:defRPr/>
              </a:pPr>
              <a:t>‹Nr.›</a:t>
            </a:fld>
            <a:endParaRPr lang="de-DE"/>
          </a:p>
        </p:txBody>
      </p:sp>
    </p:spTree>
    <p:extLst>
      <p:ext uri="{BB962C8B-B14F-4D97-AF65-F5344CB8AC3E}">
        <p14:creationId xmlns:p14="http://schemas.microsoft.com/office/powerpoint/2010/main" val="1296470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0C5F22B5-2D8B-4CF9-95AF-1E540226697A}" type="slidenum">
              <a:rPr lang="de-DE"/>
              <a:pPr>
                <a:defRPr/>
              </a:pPr>
              <a:t>‹Nr.›</a:t>
            </a:fld>
            <a:endParaRPr lang="de-DE"/>
          </a:p>
        </p:txBody>
      </p:sp>
    </p:spTree>
    <p:extLst>
      <p:ext uri="{BB962C8B-B14F-4D97-AF65-F5344CB8AC3E}">
        <p14:creationId xmlns:p14="http://schemas.microsoft.com/office/powerpoint/2010/main" val="19509051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26306894-D42F-45D2-9255-935BACC47BC8}" type="slidenum">
              <a:rPr lang="de-DE"/>
              <a:pPr>
                <a:defRPr/>
              </a:pPr>
              <a:t>‹Nr.›</a:t>
            </a:fld>
            <a:endParaRPr lang="de-DE"/>
          </a:p>
        </p:txBody>
      </p:sp>
    </p:spTree>
    <p:extLst>
      <p:ext uri="{BB962C8B-B14F-4D97-AF65-F5344CB8AC3E}">
        <p14:creationId xmlns:p14="http://schemas.microsoft.com/office/powerpoint/2010/main" val="34155534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r>
              <a:rPr lang="de-DE"/>
              <a:t>Prof. Dr. Niclas Schaper</a:t>
            </a:r>
          </a:p>
          <a:p>
            <a:pPr>
              <a:defRPr/>
            </a:pPr>
            <a:r>
              <a:rPr lang="de-DE"/>
              <a:t>Vorlesung Organisationspsychologie Folie </a:t>
            </a:r>
            <a:fld id="{7EA464E9-C7D0-44C0-8D8A-52994A642142}" type="slidenum">
              <a:rPr lang="de-DE"/>
              <a:pPr>
                <a:defRPr/>
              </a:pPr>
              <a:t>‹Nr.›</a:t>
            </a:fld>
            <a:endParaRPr lang="de-DE"/>
          </a:p>
        </p:txBody>
      </p:sp>
    </p:spTree>
    <p:extLst>
      <p:ext uri="{BB962C8B-B14F-4D97-AF65-F5344CB8AC3E}">
        <p14:creationId xmlns:p14="http://schemas.microsoft.com/office/powerpoint/2010/main" val="37608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172.xml"/><Relationship Id="rId18" Type="http://schemas.openxmlformats.org/officeDocument/2006/relationships/tags" Target="../tags/tag177.xml"/><Relationship Id="rId3" Type="http://schemas.openxmlformats.org/officeDocument/2006/relationships/slideLayout" Target="../slideLayouts/slideLayout102.xml"/><Relationship Id="rId21" Type="http://schemas.openxmlformats.org/officeDocument/2006/relationships/image" Target="../media/image1.png"/><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tags" Target="../tags/tag176.xml"/><Relationship Id="rId2" Type="http://schemas.openxmlformats.org/officeDocument/2006/relationships/slideLayout" Target="../slideLayouts/slideLayout101.xml"/><Relationship Id="rId16" Type="http://schemas.openxmlformats.org/officeDocument/2006/relationships/tags" Target="../tags/tag175.xml"/><Relationship Id="rId20" Type="http://schemas.openxmlformats.org/officeDocument/2006/relationships/tags" Target="../tags/tag17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ags" Target="../tags/tag174.xml"/><Relationship Id="rId10" Type="http://schemas.openxmlformats.org/officeDocument/2006/relationships/slideLayout" Target="../slideLayouts/slideLayout109.xml"/><Relationship Id="rId19" Type="http://schemas.openxmlformats.org/officeDocument/2006/relationships/tags" Target="../tags/tag17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24.xml"/><Relationship Id="rId2" Type="http://schemas.openxmlformats.org/officeDocument/2006/relationships/slideLayout" Target="../slideLayouts/slideLayout13.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22.xml"/><Relationship Id="rId10" Type="http://schemas.openxmlformats.org/officeDocument/2006/relationships/slideLayout" Target="../slideLayouts/slideLayout21.xml"/><Relationship Id="rId19" Type="http://schemas.openxmlformats.org/officeDocument/2006/relationships/tags" Target="../tags/tag2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43.xml"/><Relationship Id="rId2" Type="http://schemas.openxmlformats.org/officeDocument/2006/relationships/slideLayout" Target="../slideLayouts/slideLayout24.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41.xml"/><Relationship Id="rId10" Type="http://schemas.openxmlformats.org/officeDocument/2006/relationships/slideLayout" Target="../slideLayouts/slideLayout32.xml"/><Relationship Id="rId19" Type="http://schemas.openxmlformats.org/officeDocument/2006/relationships/tags" Target="../tags/tag4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slideLayout" Target="../slideLayouts/slideLayout36.xml"/><Relationship Id="rId21" Type="http://schemas.openxmlformats.org/officeDocument/2006/relationships/image" Target="../media/image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tags" Target="../tags/tag62.xml"/><Relationship Id="rId2" Type="http://schemas.openxmlformats.org/officeDocument/2006/relationships/slideLayout" Target="../slideLayouts/slideLayout35.xml"/><Relationship Id="rId16" Type="http://schemas.openxmlformats.org/officeDocument/2006/relationships/tags" Target="../tags/tag61.xml"/><Relationship Id="rId20" Type="http://schemas.openxmlformats.org/officeDocument/2006/relationships/tags" Target="../tags/tag6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60.xml"/><Relationship Id="rId10" Type="http://schemas.openxmlformats.org/officeDocument/2006/relationships/slideLayout" Target="../slideLayouts/slideLayout43.xml"/><Relationship Id="rId19" Type="http://schemas.openxmlformats.org/officeDocument/2006/relationships/tags" Target="../tags/tag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slideLayout" Target="../slideLayouts/slideLayout47.xml"/><Relationship Id="rId21" Type="http://schemas.openxmlformats.org/officeDocument/2006/relationships/image" Target="../media/image1.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81.xml"/><Relationship Id="rId2" Type="http://schemas.openxmlformats.org/officeDocument/2006/relationships/slideLayout" Target="../slideLayouts/slideLayout46.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79.xml"/><Relationship Id="rId10" Type="http://schemas.openxmlformats.org/officeDocument/2006/relationships/slideLayout" Target="../slideLayouts/slideLayout54.xml"/><Relationship Id="rId19" Type="http://schemas.openxmlformats.org/officeDocument/2006/relationships/tags" Target="../tags/tag8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96.xml"/><Relationship Id="rId18" Type="http://schemas.openxmlformats.org/officeDocument/2006/relationships/tags" Target="../tags/tag101.xml"/><Relationship Id="rId3" Type="http://schemas.openxmlformats.org/officeDocument/2006/relationships/slideLayout" Target="../slideLayouts/slideLayout58.xml"/><Relationship Id="rId21" Type="http://schemas.openxmlformats.org/officeDocument/2006/relationships/image" Target="../media/image1.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tags" Target="../tags/tag100.xml"/><Relationship Id="rId2" Type="http://schemas.openxmlformats.org/officeDocument/2006/relationships/slideLayout" Target="../slideLayouts/slideLayout57.xml"/><Relationship Id="rId16" Type="http://schemas.openxmlformats.org/officeDocument/2006/relationships/tags" Target="../tags/tag99.xml"/><Relationship Id="rId20" Type="http://schemas.openxmlformats.org/officeDocument/2006/relationships/tags" Target="../tags/tag10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98.xml"/><Relationship Id="rId10" Type="http://schemas.openxmlformats.org/officeDocument/2006/relationships/slideLayout" Target="../slideLayouts/slideLayout65.xml"/><Relationship Id="rId19" Type="http://schemas.openxmlformats.org/officeDocument/2006/relationships/tags" Target="../tags/tag102.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115.xml"/><Relationship Id="rId18" Type="http://schemas.openxmlformats.org/officeDocument/2006/relationships/tags" Target="../tags/tag120.xml"/><Relationship Id="rId3" Type="http://schemas.openxmlformats.org/officeDocument/2006/relationships/slideLayout" Target="../slideLayouts/slideLayout69.xml"/><Relationship Id="rId21" Type="http://schemas.openxmlformats.org/officeDocument/2006/relationships/image" Target="../media/image1.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tags" Target="../tags/tag119.xml"/><Relationship Id="rId2" Type="http://schemas.openxmlformats.org/officeDocument/2006/relationships/slideLayout" Target="../slideLayouts/slideLayout68.xml"/><Relationship Id="rId16" Type="http://schemas.openxmlformats.org/officeDocument/2006/relationships/tags" Target="../tags/tag118.xml"/><Relationship Id="rId20" Type="http://schemas.openxmlformats.org/officeDocument/2006/relationships/tags" Target="../tags/tag12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117.xml"/><Relationship Id="rId10" Type="http://schemas.openxmlformats.org/officeDocument/2006/relationships/slideLayout" Target="../slideLayouts/slideLayout76.xml"/><Relationship Id="rId19" Type="http://schemas.openxmlformats.org/officeDocument/2006/relationships/tags" Target="../tags/tag121.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slideLayout" Target="../slideLayouts/slideLayout80.xml"/><Relationship Id="rId21" Type="http://schemas.openxmlformats.org/officeDocument/2006/relationships/image" Target="../media/image1.png"/><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tags" Target="../tags/tag138.xml"/><Relationship Id="rId2" Type="http://schemas.openxmlformats.org/officeDocument/2006/relationships/slideLayout" Target="../slideLayouts/slideLayout79.xml"/><Relationship Id="rId16" Type="http://schemas.openxmlformats.org/officeDocument/2006/relationships/tags" Target="../tags/tag137.xml"/><Relationship Id="rId20" Type="http://schemas.openxmlformats.org/officeDocument/2006/relationships/tags" Target="../tags/tag141.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ags" Target="../tags/tag136.xml"/><Relationship Id="rId10" Type="http://schemas.openxmlformats.org/officeDocument/2006/relationships/slideLayout" Target="../slideLayouts/slideLayout87.xml"/><Relationship Id="rId19" Type="http://schemas.openxmlformats.org/officeDocument/2006/relationships/tags" Target="../tags/tag14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1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slideLayout" Target="../slideLayouts/slideLayout91.xml"/><Relationship Id="rId21" Type="http://schemas.openxmlformats.org/officeDocument/2006/relationships/image" Target="../media/image1.png"/><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tags" Target="../tags/tag157.xml"/><Relationship Id="rId2" Type="http://schemas.openxmlformats.org/officeDocument/2006/relationships/slideLayout" Target="../slideLayouts/slideLayout90.xml"/><Relationship Id="rId16" Type="http://schemas.openxmlformats.org/officeDocument/2006/relationships/tags" Target="../tags/tag156.xml"/><Relationship Id="rId20" Type="http://schemas.openxmlformats.org/officeDocument/2006/relationships/tags" Target="../tags/tag16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ags" Target="../tags/tag155.xml"/><Relationship Id="rId10" Type="http://schemas.openxmlformats.org/officeDocument/2006/relationships/slideLayout" Target="../slideLayouts/slideLayout98.xml"/><Relationship Id="rId19" Type="http://schemas.openxmlformats.org/officeDocument/2006/relationships/tags" Target="../tags/tag15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1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pPr>
              <a:spcBef>
                <a:spcPct val="20000"/>
              </a:spcBef>
              <a:buFontTx/>
              <a:buChar char="•"/>
            </a:pPr>
            <a:endParaRPr lang="de-DE"/>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p>
            <a:pPr>
              <a:spcBef>
                <a:spcPct val="20000"/>
              </a:spcBef>
              <a:buFontTx/>
              <a:buChar char="•"/>
            </a:pPr>
            <a:endParaRPr lang="de-DE"/>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100" u="none">
                <a:solidFill>
                  <a:srgbClr val="4D4D4D"/>
                </a:solidFill>
                <a:cs typeface="+mn-cs"/>
              </a:defRPr>
            </a:lvl1pPr>
          </a:lstStyle>
          <a:p>
            <a:pPr>
              <a:defRPr/>
            </a:pPr>
            <a:r>
              <a:rPr lang="de-DE"/>
              <a:t>Prof. Dr. Niclas Schaper</a:t>
            </a:r>
          </a:p>
          <a:p>
            <a:pPr>
              <a:defRPr/>
            </a:pPr>
            <a:r>
              <a:rPr lang="de-DE"/>
              <a:t>Vorlesung Organisationspsychologie Folie </a:t>
            </a:r>
            <a:fld id="{B3BCF3B7-A059-48DD-9D2C-B304942189F8}"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Tahoma" pitchFamily="34" charset="0"/>
          <a:ea typeface="+mn-ea"/>
          <a:cs typeface="+mn-cs"/>
        </a:defRPr>
      </a:lvl1pPr>
      <a:lvl2pPr marL="742950" indent="-285750" algn="l" rtl="0" eaLnBrk="0" fontAlgn="base" hangingPunct="0">
        <a:spcBef>
          <a:spcPct val="20000"/>
        </a:spcBef>
        <a:spcAft>
          <a:spcPct val="0"/>
        </a:spcAft>
        <a:buChar char="–"/>
        <a:defRPr>
          <a:solidFill>
            <a:schemeClr val="tx1"/>
          </a:solidFill>
          <a:latin typeface="Tahoma" pitchFamily="34" charset="0"/>
        </a:defRPr>
      </a:lvl2pPr>
      <a:lvl3pPr marL="1143000" indent="-228600" algn="l" rtl="0" eaLnBrk="0" fontAlgn="base" hangingPunct="0">
        <a:spcBef>
          <a:spcPct val="20000"/>
        </a:spcBef>
        <a:spcAft>
          <a:spcPct val="0"/>
        </a:spcAft>
        <a:buChar char="•"/>
        <a:defRPr sz="1600">
          <a:solidFill>
            <a:schemeClr val="tx1"/>
          </a:solidFill>
          <a:latin typeface="Tahoma" pitchFamily="34" charset="0"/>
        </a:defRPr>
      </a:lvl3pPr>
      <a:lvl4pPr marL="1600200" indent="-228600" algn="l" rtl="0" eaLnBrk="0" fontAlgn="base" hangingPunct="0">
        <a:spcBef>
          <a:spcPct val="20000"/>
        </a:spcBef>
        <a:spcAft>
          <a:spcPct val="0"/>
        </a:spcAft>
        <a:buChar char="–"/>
        <a:defRPr sz="1400">
          <a:solidFill>
            <a:schemeClr val="tx1"/>
          </a:solidFill>
          <a:latin typeface="Tahoma" pitchFamily="34" charset="0"/>
        </a:defRPr>
      </a:lvl4pPr>
      <a:lvl5pPr marL="2057400" indent="-228600" algn="l" rtl="0" eaLnBrk="0" fontAlgn="base" hangingPunct="0">
        <a:spcBef>
          <a:spcPct val="20000"/>
        </a:spcBef>
        <a:spcAft>
          <a:spcPct val="0"/>
        </a:spcAft>
        <a:defRPr sz="2000">
          <a:solidFill>
            <a:schemeClr val="tx1"/>
          </a:solidFill>
          <a:latin typeface="Tahoma" pitchFamily="34" charset="0"/>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spcBef>
                <a:spcPct val="20000"/>
              </a:spcBef>
              <a:buFontTx/>
              <a:buChar char="•"/>
              <a:defRPr/>
            </a:pPr>
            <a:endParaRPr lang="de-DE" altLang="de-DE" smtClean="0">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spcBef>
                <a:spcPct val="20000"/>
              </a:spcBef>
              <a:buFontTx/>
              <a:buChar char="•"/>
              <a:defRPr/>
            </a:pPr>
            <a:endParaRPr lang="de-DE" altLang="de-DE" smtClean="0">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endParaRPr lang="de-DE" alt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BC32C034-E0C1-46CA-B513-1EB9F3BAAA28}"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defRPr/>
            </a:pPr>
            <a:r>
              <a:rPr lang="de-DE" altLang="de-DE" sz="1100" u="none" smtClean="0">
                <a:solidFill>
                  <a:srgbClr val="4D4D4D"/>
                </a:solidFill>
              </a:rPr>
              <a:t>Lehrstuhl für Arbeits- und Organisationspsychologie</a:t>
            </a:r>
          </a:p>
          <a:p>
            <a:pPr eaLnBrk="1" hangingPunct="1">
              <a:defRPr/>
            </a:pPr>
            <a:r>
              <a:rPr lang="de-DE" altLang="de-DE" sz="1100" u="none" smtClean="0">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smtClean="0">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67206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spcBef>
                <a:spcPct val="20000"/>
              </a:spcBef>
              <a:buFontTx/>
              <a:buChar char="•"/>
            </a:pPr>
            <a:endParaRPr lang="de-DE">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Bef>
                <a:spcPct val="20000"/>
              </a:spcBef>
              <a:buFontTx/>
              <a:buChar char="•"/>
            </a:pPr>
            <a:endParaRPr lang="de-DE">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96E5970F-FE26-4FA1-A584-6C087D6CAE01}"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9906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spcBef>
                <a:spcPct val="20000"/>
              </a:spcBef>
              <a:buFontTx/>
              <a:buChar char="•"/>
            </a:pPr>
            <a:endParaRPr lang="de-DE">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Bef>
                <a:spcPct val="20000"/>
              </a:spcBef>
              <a:buFontTx/>
              <a:buChar char="•"/>
            </a:pPr>
            <a:endParaRPr lang="de-DE">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96E5970F-FE26-4FA1-A584-6C087D6CAE01}"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938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spcBef>
                <a:spcPct val="20000"/>
              </a:spcBef>
              <a:buFontTx/>
              <a:buChar char="•"/>
            </a:pPr>
            <a:endParaRPr lang="de-DE">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Bef>
                <a:spcPct val="20000"/>
              </a:spcBef>
              <a:buFontTx/>
              <a:buChar char="•"/>
            </a:pPr>
            <a:endParaRPr lang="de-DE">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96E5970F-FE26-4FA1-A584-6C087D6CAE01}"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1781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spcBef>
                <a:spcPct val="20000"/>
              </a:spcBef>
              <a:buFontTx/>
              <a:buChar char="•"/>
            </a:pPr>
            <a:endParaRPr lang="de-DE">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Bef>
                <a:spcPct val="20000"/>
              </a:spcBef>
              <a:buFontTx/>
              <a:buChar char="•"/>
            </a:pPr>
            <a:endParaRPr lang="de-DE">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96E5970F-FE26-4FA1-A584-6C087D6CAE01}"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0186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spcBef>
                <a:spcPct val="20000"/>
              </a:spcBef>
              <a:buFontTx/>
              <a:buChar char="•"/>
              <a:defRPr/>
            </a:pPr>
            <a:endParaRPr lang="de-DE" altLang="de-DE" smtClean="0">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spcBef>
                <a:spcPct val="20000"/>
              </a:spcBef>
              <a:buFontTx/>
              <a:buChar char="•"/>
              <a:defRPr/>
            </a:pPr>
            <a:endParaRPr lang="de-DE" altLang="de-DE" smtClean="0">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endParaRPr lang="de-DE" alt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BC32C034-E0C1-46CA-B513-1EB9F3BAAA28}"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defRPr/>
            </a:pPr>
            <a:r>
              <a:rPr lang="de-DE" altLang="de-DE" sz="1100" u="none" smtClean="0">
                <a:solidFill>
                  <a:srgbClr val="4D4D4D"/>
                </a:solidFill>
              </a:rPr>
              <a:t>Lehrstuhl für Arbeits- und Organisationspsychologie</a:t>
            </a:r>
          </a:p>
          <a:p>
            <a:pPr eaLnBrk="1" hangingPunct="1">
              <a:defRPr/>
            </a:pPr>
            <a:r>
              <a:rPr lang="de-DE" altLang="de-DE" sz="1100" u="none" smtClean="0">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smtClean="0">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0726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spcBef>
                <a:spcPct val="20000"/>
              </a:spcBef>
              <a:buFontTx/>
              <a:buChar char="•"/>
            </a:pPr>
            <a:endParaRPr lang="de-DE">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Bef>
                <a:spcPct val="20000"/>
              </a:spcBef>
              <a:buFontTx/>
              <a:buChar char="•"/>
            </a:pPr>
            <a:endParaRPr lang="de-DE">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96E5970F-FE26-4FA1-A584-6C087D6CAE01}"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90527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ChangeArrowheads="1"/>
          </p:cNvSpPr>
          <p:nvPr userDrawn="1">
            <p:custDataLst>
              <p:tags r:id="rId13"/>
            </p:custDataLst>
          </p:nvPr>
        </p:nvSpPr>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pPr>
              <a:spcBef>
                <a:spcPct val="20000"/>
              </a:spcBef>
              <a:buFontTx/>
              <a:buChar char="•"/>
            </a:pPr>
            <a:endParaRPr lang="de-DE">
              <a:solidFill>
                <a:srgbClr val="000000"/>
              </a:solidFill>
            </a:endParaRPr>
          </a:p>
        </p:txBody>
      </p:sp>
      <p:sp>
        <p:nvSpPr>
          <p:cNvPr id="2051" name="Rectangle 11"/>
          <p:cNvSpPr>
            <a:spLocks noChangeArrowheads="1"/>
          </p:cNvSpPr>
          <p:nvPr userDrawn="1">
            <p:custDataLst>
              <p:tags r:id="rId14"/>
            </p:custDataLst>
          </p:nvPr>
        </p:nvSpPr>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p>
            <a:pPr>
              <a:spcBef>
                <a:spcPct val="20000"/>
              </a:spcBef>
              <a:buFontTx/>
              <a:buChar char="•"/>
            </a:pPr>
            <a:endParaRPr lang="de-DE">
              <a:solidFill>
                <a:srgbClr val="000000"/>
              </a:solidFill>
            </a:endParaRPr>
          </a:p>
        </p:txBody>
      </p:sp>
      <p:sp>
        <p:nvSpPr>
          <p:cNvPr id="2052"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2053"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100" u="none">
                <a:solidFill>
                  <a:srgbClr val="4D4D4D"/>
                </a:solidFill>
                <a:cs typeface="+mn-cs"/>
              </a:defRPr>
            </a:lvl1pPr>
          </a:lstStyle>
          <a:p>
            <a:pPr>
              <a:defRPr/>
            </a:pPr>
            <a:r>
              <a:rPr lang="de-DE"/>
              <a:t>Prof. Dr. Niclas Schaper</a:t>
            </a:r>
          </a:p>
          <a:p>
            <a:pPr>
              <a:defRPr/>
            </a:pPr>
            <a:r>
              <a:rPr lang="de-DE"/>
              <a:t>Vorlesung Organisationspsychologie Folie </a:t>
            </a:r>
            <a:fld id="{B2367D3C-427C-44FE-B1C3-E4832AD0D523}" type="slidenum">
              <a:rPr lang="de-DE"/>
              <a:pPr>
                <a:defRPr/>
              </a:pPr>
              <a:t>‹Nr.›</a:t>
            </a:fld>
            <a:endParaRPr lang="de-DE"/>
          </a:p>
        </p:txBody>
      </p:sp>
      <p:sp>
        <p:nvSpPr>
          <p:cNvPr id="2055" name="Rectangle 7"/>
          <p:cNvSpPr>
            <a:spLocks noChangeArrowheads="1"/>
          </p:cNvSpPr>
          <p:nvPr>
            <p:custDataLst>
              <p:tags r:id="rId18"/>
            </p:custDataLst>
          </p:nvPr>
        </p:nvSpPr>
        <p:spPr bwMode="auto">
          <a:xfrm>
            <a:off x="1066800" y="6400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2056"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spcBef>
                <a:spcPct val="20000"/>
              </a:spcBef>
              <a:buFontTx/>
              <a:buChar char="•"/>
            </a:pPr>
            <a:endParaRPr lang="de-DE">
              <a:solidFill>
                <a:srgbClr val="000000"/>
              </a:solidFill>
            </a:endParaRPr>
          </a:p>
        </p:txBody>
      </p:sp>
      <p:pic>
        <p:nvPicPr>
          <p:cNvPr id="2057"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2845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Tahoma" pitchFamily="34" charset="0"/>
          <a:ea typeface="+mn-ea"/>
          <a:cs typeface="+mn-cs"/>
        </a:defRPr>
      </a:lvl1pPr>
      <a:lvl2pPr marL="742950" indent="-285750" algn="l" rtl="0" eaLnBrk="0" fontAlgn="base" hangingPunct="0">
        <a:spcBef>
          <a:spcPct val="20000"/>
        </a:spcBef>
        <a:spcAft>
          <a:spcPct val="0"/>
        </a:spcAft>
        <a:buChar char="–"/>
        <a:defRPr>
          <a:solidFill>
            <a:schemeClr val="tx1"/>
          </a:solidFill>
          <a:latin typeface="Tahoma" pitchFamily="34" charset="0"/>
        </a:defRPr>
      </a:lvl2pPr>
      <a:lvl3pPr marL="1143000" indent="-228600" algn="l" rtl="0" eaLnBrk="0" fontAlgn="base" hangingPunct="0">
        <a:spcBef>
          <a:spcPct val="20000"/>
        </a:spcBef>
        <a:spcAft>
          <a:spcPct val="0"/>
        </a:spcAft>
        <a:buChar char="•"/>
        <a:defRPr sz="1600">
          <a:solidFill>
            <a:schemeClr val="tx1"/>
          </a:solidFill>
          <a:latin typeface="Tahoma" pitchFamily="34" charset="0"/>
        </a:defRPr>
      </a:lvl3pPr>
      <a:lvl4pPr marL="1600200" indent="-228600" algn="l" rtl="0" eaLnBrk="0" fontAlgn="base" hangingPunct="0">
        <a:spcBef>
          <a:spcPct val="20000"/>
        </a:spcBef>
        <a:spcAft>
          <a:spcPct val="0"/>
        </a:spcAft>
        <a:buChar char="–"/>
        <a:defRPr sz="1400">
          <a:solidFill>
            <a:schemeClr val="tx1"/>
          </a:solidFill>
          <a:latin typeface="Tahoma" pitchFamily="34" charset="0"/>
        </a:defRPr>
      </a:lvl4pPr>
      <a:lvl5pPr marL="2057400" indent="-228600" algn="l" rtl="0" eaLnBrk="0" fontAlgn="base" hangingPunct="0">
        <a:spcBef>
          <a:spcPct val="20000"/>
        </a:spcBef>
        <a:spcAft>
          <a:spcPct val="0"/>
        </a:spcAft>
        <a:defRPr sz="2000">
          <a:solidFill>
            <a:schemeClr val="tx1"/>
          </a:solidFill>
          <a:latin typeface="Tahoma" pitchFamily="34" charset="0"/>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custDataLst>
              <p:tags r:id="rId13"/>
            </p:custDataLst>
          </p:nvPr>
        </p:nvSpPr>
        <p:spPr bwMode="auto">
          <a:xfrm>
            <a:off x="0" y="6324600"/>
            <a:ext cx="9144000" cy="533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spcBef>
                <a:spcPct val="20000"/>
              </a:spcBef>
              <a:buFontTx/>
              <a:buChar char="•"/>
            </a:pPr>
            <a:endParaRPr lang="de-DE">
              <a:solidFill>
                <a:srgbClr val="000000"/>
              </a:solidFill>
            </a:endParaRPr>
          </a:p>
        </p:txBody>
      </p:sp>
      <p:sp>
        <p:nvSpPr>
          <p:cNvPr id="1027" name="Rectangle 11"/>
          <p:cNvSpPr>
            <a:spLocks noChangeArrowheads="1"/>
          </p:cNvSpPr>
          <p:nvPr userDrawn="1">
            <p:custDataLst>
              <p:tags r:id="rId14"/>
            </p:custDataLst>
          </p:nvPr>
        </p:nvSpPr>
        <p:spPr bwMode="auto">
          <a:xfrm>
            <a:off x="0" y="0"/>
            <a:ext cx="9144000" cy="990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spcBef>
                <a:spcPct val="20000"/>
              </a:spcBef>
              <a:buFontTx/>
              <a:buChar char="•"/>
            </a:pPr>
            <a:endParaRPr lang="de-DE">
              <a:solidFill>
                <a:srgbClr val="000000"/>
              </a:solidFill>
            </a:endParaRPr>
          </a:p>
        </p:txBody>
      </p:sp>
      <p:sp>
        <p:nvSpPr>
          <p:cNvPr id="1028" name="Rectangle 2"/>
          <p:cNvSpPr>
            <a:spLocks noGrp="1" noChangeArrowheads="1"/>
          </p:cNvSpPr>
          <p:nvPr>
            <p:ph type="title"/>
            <p:custDataLst>
              <p:tags r:id="rId15"/>
            </p:custDataLst>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9" name="Rectangle 3"/>
          <p:cNvSpPr>
            <a:spLocks noGrp="1" noChangeArrowheads="1"/>
          </p:cNvSpPr>
          <p:nvPr>
            <p:ph type="body" idx="1"/>
            <p:custDataLst>
              <p:tags r:id="rId16"/>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endParaRPr lang="de-DE" smtClean="0"/>
          </a:p>
        </p:txBody>
      </p:sp>
      <p:sp>
        <p:nvSpPr>
          <p:cNvPr id="2" name="Rectangle 5"/>
          <p:cNvSpPr>
            <a:spLocks noGrp="1" noChangeArrowheads="1"/>
          </p:cNvSpPr>
          <p:nvPr>
            <p:ph type="ftr" sz="quarter" idx="3"/>
            <p:custDataLst>
              <p:tags r:id="rId17"/>
            </p:custDataLst>
          </p:nvPr>
        </p:nvSpPr>
        <p:spPr bwMode="auto">
          <a:xfrm>
            <a:off x="4648200" y="6400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57200" indent="-457200" algn="r">
              <a:spcBef>
                <a:spcPct val="0"/>
              </a:spcBef>
              <a:buFontTx/>
              <a:buNone/>
              <a:defRPr sz="1100" u="none">
                <a:solidFill>
                  <a:srgbClr val="4D4D4D"/>
                </a:solidFill>
              </a:defRPr>
            </a:lvl1pPr>
          </a:lstStyle>
          <a:p>
            <a:pPr>
              <a:defRPr/>
            </a:pPr>
            <a:r>
              <a:rPr lang="de-DE"/>
              <a:t>Prof. Dr. Niclas Schaper</a:t>
            </a:r>
          </a:p>
          <a:p>
            <a:pPr>
              <a:defRPr/>
            </a:pPr>
            <a:r>
              <a:rPr lang="de-DE"/>
              <a:t>Vorlesung Organisationspsychologie Folie </a:t>
            </a:r>
            <a:fld id="{96E5970F-FE26-4FA1-A584-6C087D6CAE01}" type="slidenum">
              <a:rPr lang="de-DE"/>
              <a:pPr>
                <a:defRPr/>
              </a:pPr>
              <a:t>‹Nr.›</a:t>
            </a:fld>
            <a:endParaRPr lang="de-DE"/>
          </a:p>
        </p:txBody>
      </p:sp>
      <p:sp>
        <p:nvSpPr>
          <p:cNvPr id="1031" name="Rectangle 7"/>
          <p:cNvSpPr>
            <a:spLocks noChangeArrowheads="1"/>
          </p:cNvSpPr>
          <p:nvPr>
            <p:custDataLst>
              <p:tags r:id="rId18"/>
            </p:custDataLst>
          </p:nvPr>
        </p:nvSpPr>
        <p:spPr bwMode="auto">
          <a:xfrm>
            <a:off x="1066800" y="6400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100" u="none">
                <a:solidFill>
                  <a:srgbClr val="4D4D4D"/>
                </a:solidFill>
              </a:rPr>
              <a:t>Lehrstuhl für Arbeits- und Organisationspsychologie</a:t>
            </a:r>
          </a:p>
          <a:p>
            <a:r>
              <a:rPr lang="de-DE" sz="1100" u="none">
                <a:solidFill>
                  <a:srgbClr val="4D4D4D"/>
                </a:solidFill>
              </a:rPr>
              <a:t>Universität Paderborn</a:t>
            </a:r>
          </a:p>
        </p:txBody>
      </p:sp>
      <p:sp>
        <p:nvSpPr>
          <p:cNvPr id="1032" name="Line 9"/>
          <p:cNvSpPr>
            <a:spLocks noChangeShapeType="1"/>
          </p:cNvSpPr>
          <p:nvPr userDrawn="1">
            <p:custDataLst>
              <p:tags r:id="rId19"/>
            </p:custDataLst>
          </p:nvPr>
        </p:nvSpPr>
        <p:spPr bwMode="auto">
          <a:xfrm>
            <a:off x="179388" y="981075"/>
            <a:ext cx="8785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FontTx/>
              <a:buChar char="•"/>
            </a:pPr>
            <a:endParaRPr lang="de-DE">
              <a:solidFill>
                <a:srgbClr val="000000"/>
              </a:solidFill>
            </a:endParaRPr>
          </a:p>
        </p:txBody>
      </p:sp>
      <p:pic>
        <p:nvPicPr>
          <p:cNvPr id="1033" name="Picture 10" descr="kralle"/>
          <p:cNvPicPr>
            <a:picLocks noChangeAspect="1" noChangeArrowheads="1"/>
          </p:cNvPicPr>
          <p:nvPr userDrawn="1">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08000" y="6362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41600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ahoma" charset="0"/>
        </a:defRPr>
      </a:lvl2pPr>
      <a:lvl3pPr algn="ctr" rtl="0" eaLnBrk="0" fontAlgn="base" hangingPunct="0">
        <a:spcBef>
          <a:spcPct val="0"/>
        </a:spcBef>
        <a:spcAft>
          <a:spcPct val="0"/>
        </a:spcAft>
        <a:defRPr sz="2800">
          <a:solidFill>
            <a:schemeClr val="tx2"/>
          </a:solidFill>
          <a:latin typeface="Tahoma" charset="0"/>
        </a:defRPr>
      </a:lvl3pPr>
      <a:lvl4pPr algn="ctr" rtl="0" eaLnBrk="0" fontAlgn="base" hangingPunct="0">
        <a:spcBef>
          <a:spcPct val="0"/>
        </a:spcBef>
        <a:spcAft>
          <a:spcPct val="0"/>
        </a:spcAft>
        <a:defRPr sz="2800">
          <a:solidFill>
            <a:schemeClr val="tx2"/>
          </a:solidFill>
          <a:latin typeface="Tahoma" charset="0"/>
        </a:defRPr>
      </a:lvl4pPr>
      <a:lvl5pPr algn="ctr" rtl="0" eaLnBrk="0" fontAlgn="base" hangingPunct="0">
        <a:spcBef>
          <a:spcPct val="0"/>
        </a:spcBef>
        <a:spcAft>
          <a:spcPct val="0"/>
        </a:spcAft>
        <a:defRPr sz="2800">
          <a:solidFill>
            <a:schemeClr val="tx2"/>
          </a:solidFill>
          <a:latin typeface="Tahoma" charset="0"/>
        </a:defRPr>
      </a:lvl5pPr>
      <a:lvl6pPr marL="457200" algn="ctr" rtl="0" fontAlgn="base">
        <a:spcBef>
          <a:spcPct val="0"/>
        </a:spcBef>
        <a:spcAft>
          <a:spcPct val="0"/>
        </a:spcAft>
        <a:defRPr sz="2800">
          <a:solidFill>
            <a:schemeClr val="tx2"/>
          </a:solidFill>
          <a:latin typeface="Tahoma" charset="0"/>
        </a:defRPr>
      </a:lvl6pPr>
      <a:lvl7pPr marL="914400" algn="ctr" rtl="0" fontAlgn="base">
        <a:spcBef>
          <a:spcPct val="0"/>
        </a:spcBef>
        <a:spcAft>
          <a:spcPct val="0"/>
        </a:spcAft>
        <a:defRPr sz="2800">
          <a:solidFill>
            <a:schemeClr val="tx2"/>
          </a:solidFill>
          <a:latin typeface="Tahoma" charset="0"/>
        </a:defRPr>
      </a:lvl7pPr>
      <a:lvl8pPr marL="1371600" algn="ctr" rtl="0" fontAlgn="base">
        <a:spcBef>
          <a:spcPct val="0"/>
        </a:spcBef>
        <a:spcAft>
          <a:spcPct val="0"/>
        </a:spcAft>
        <a:defRPr sz="2800">
          <a:solidFill>
            <a:schemeClr val="tx2"/>
          </a:solidFill>
          <a:latin typeface="Tahoma" charset="0"/>
        </a:defRPr>
      </a:lvl8pPr>
      <a:lvl9pPr marL="1828800" algn="ctr" rtl="0" fontAlgn="base">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226.xml"/><Relationship Id="rId7" Type="http://schemas.openxmlformats.org/officeDocument/2006/relationships/diagramLayout" Target="../diagrams/layout3.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diagramData" Target="../diagrams/data3.xml"/><Relationship Id="rId5" Type="http://schemas.openxmlformats.org/officeDocument/2006/relationships/slideLayout" Target="../slideLayouts/slideLayout2.xml"/><Relationship Id="rId10" Type="http://schemas.microsoft.com/office/2007/relationships/diagramDrawing" Target="../diagrams/drawing3.xml"/><Relationship Id="rId4" Type="http://schemas.openxmlformats.org/officeDocument/2006/relationships/tags" Target="../tags/tag227.xml"/><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slideLayout" Target="../slideLayouts/slideLayout35.xml"/><Relationship Id="rId4" Type="http://schemas.openxmlformats.org/officeDocument/2006/relationships/tags" Target="../tags/tag231.xml"/></Relationships>
</file>

<file path=ppt/slides/_rels/slide12.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Layout" Target="../slideLayouts/slideLayout90.xml"/><Relationship Id="rId4" Type="http://schemas.openxmlformats.org/officeDocument/2006/relationships/tags" Target="../tags/tag235.xml"/></Relationships>
</file>

<file path=ppt/slides/_rels/slide13.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slideLayout" Target="../slideLayouts/slideLayout90.xml"/><Relationship Id="rId4" Type="http://schemas.openxmlformats.org/officeDocument/2006/relationships/tags" Target="../tags/tag239.xml"/></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tags" Target="../tags/tag242.xml"/><Relationship Id="rId7" Type="http://schemas.openxmlformats.org/officeDocument/2006/relationships/image" Target="../media/image8.w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7.wmf"/><Relationship Id="rId5" Type="http://schemas.openxmlformats.org/officeDocument/2006/relationships/slideLayout" Target="../slideLayouts/slideLayout57.xml"/><Relationship Id="rId4" Type="http://schemas.openxmlformats.org/officeDocument/2006/relationships/tags" Target="../tags/tag243.xml"/><Relationship Id="rId9" Type="http://schemas.openxmlformats.org/officeDocument/2006/relationships/image" Target="../media/image10.wmf"/></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tags" Target="../tags/tag246.xml"/><Relationship Id="rId7" Type="http://schemas.openxmlformats.org/officeDocument/2006/relationships/image" Target="../media/image9.wmf"/><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Layout" Target="../slideLayouts/slideLayout57.xml"/><Relationship Id="rId5" Type="http://schemas.openxmlformats.org/officeDocument/2006/relationships/tags" Target="../tags/tag248.xml"/><Relationship Id="rId4" Type="http://schemas.openxmlformats.org/officeDocument/2006/relationships/tags" Target="../tags/tag247.xml"/></Relationships>
</file>

<file path=ppt/slides/_rels/slide16.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13.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12.wmf"/><Relationship Id="rId5" Type="http://schemas.openxmlformats.org/officeDocument/2006/relationships/slideLayout" Target="../slideLayouts/slideLayout57.xml"/><Relationship Id="rId4" Type="http://schemas.openxmlformats.org/officeDocument/2006/relationships/tags" Target="../tags/tag252.xml"/></Relationships>
</file>

<file path=ppt/slides/_rels/slide17.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slideLayout" Target="../slideLayouts/slideLayout101.xml"/><Relationship Id="rId4" Type="http://schemas.openxmlformats.org/officeDocument/2006/relationships/tags" Target="../tags/tag256.xml"/></Relationships>
</file>

<file path=ppt/slides/_rels/slide18.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slideLayout" Target="../slideLayouts/slideLayout2.xml"/><Relationship Id="rId4" Type="http://schemas.openxmlformats.org/officeDocument/2006/relationships/tags" Target="../tags/tag260.xml"/></Relationships>
</file>

<file path=ppt/slides/_rels/slide19.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slideLayout" Target="../slideLayouts/slideLayout35.xml"/><Relationship Id="rId4" Type="http://schemas.openxmlformats.org/officeDocument/2006/relationships/tags" Target="../tags/tag264.xml"/></Relationships>
</file>

<file path=ppt/slides/_rels/slide2.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5.w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slideLayout" Target="../slideLayouts/slideLayout101.xml"/><Relationship Id="rId4" Type="http://schemas.openxmlformats.org/officeDocument/2006/relationships/tags" Target="../tags/tag268.xml"/></Relationships>
</file>

<file path=ppt/slides/_rels/slide21.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14.png"/><Relationship Id="rId5" Type="http://schemas.openxmlformats.org/officeDocument/2006/relationships/slideLayout" Target="../slideLayouts/slideLayout101.xml"/><Relationship Id="rId4" Type="http://schemas.openxmlformats.org/officeDocument/2006/relationships/tags" Target="../tags/tag272.xml"/></Relationships>
</file>

<file path=ppt/slides/_rels/slide22.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image" Target="../media/image15.png"/><Relationship Id="rId4"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5" Type="http://schemas.openxmlformats.org/officeDocument/2006/relationships/slideLayout" Target="../slideLayouts/slideLayout101.xml"/><Relationship Id="rId4" Type="http://schemas.openxmlformats.org/officeDocument/2006/relationships/tags" Target="../tags/tag285.xml"/></Relationships>
</file>

<file path=ppt/slides/_rels/slide26.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slideLayout" Target="../slideLayouts/slideLayout101.xml"/><Relationship Id="rId4" Type="http://schemas.openxmlformats.org/officeDocument/2006/relationships/tags" Target="../tags/tag289.xml"/></Relationships>
</file>

<file path=ppt/slides/_rels/slide27.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5" Type="http://schemas.openxmlformats.org/officeDocument/2006/relationships/slideLayout" Target="../slideLayouts/slideLayout101.xml"/><Relationship Id="rId4" Type="http://schemas.openxmlformats.org/officeDocument/2006/relationships/tags" Target="../tags/tag293.xml"/></Relationships>
</file>

<file path=ppt/slides/_rels/slide28.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slideLayout" Target="../slideLayouts/slideLayout2.xml"/><Relationship Id="rId4" Type="http://schemas.openxmlformats.org/officeDocument/2006/relationships/tags" Target="../tags/tag297.xml"/></Relationships>
</file>

<file path=ppt/slides/_rels/slide29.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17.jpeg"/><Relationship Id="rId5" Type="http://schemas.openxmlformats.org/officeDocument/2006/relationships/slideLayout" Target="../slideLayouts/slideLayout68.xml"/><Relationship Id="rId4" Type="http://schemas.openxmlformats.org/officeDocument/2006/relationships/tags" Target="../tags/tag301.xml"/></Relationships>
</file>

<file path=ppt/slides/_rels/slide3.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slideLayout" Target="../slideLayouts/slideLayout24.xml"/><Relationship Id="rId4" Type="http://schemas.openxmlformats.org/officeDocument/2006/relationships/tags" Target="../tags/tag199.xml"/></Relationships>
</file>

<file path=ppt/slides/_rels/slide30.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slideLayout" Target="../slideLayouts/slideLayout79.xml"/><Relationship Id="rId4" Type="http://schemas.openxmlformats.org/officeDocument/2006/relationships/tags" Target="../tags/tag305.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308.xml"/><Relationship Id="rId7" Type="http://schemas.openxmlformats.org/officeDocument/2006/relationships/diagramLayout" Target="../diagrams/layout4.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diagramData" Target="../diagrams/data4.xml"/><Relationship Id="rId11" Type="http://schemas.openxmlformats.org/officeDocument/2006/relationships/image" Target="../media/image18.jpeg"/><Relationship Id="rId5" Type="http://schemas.openxmlformats.org/officeDocument/2006/relationships/slideLayout" Target="../slideLayouts/slideLayout2.xml"/><Relationship Id="rId10" Type="http://schemas.microsoft.com/office/2007/relationships/diagramDrawing" Target="../diagrams/drawing4.xml"/><Relationship Id="rId4" Type="http://schemas.openxmlformats.org/officeDocument/2006/relationships/tags" Target="../tags/tag309.xml"/><Relationship Id="rId9" Type="http://schemas.openxmlformats.org/officeDocument/2006/relationships/diagramColors" Target="../diagrams/colors4.xml"/></Relationships>
</file>

<file path=ppt/slides/_rels/slide32.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5" Type="http://schemas.openxmlformats.org/officeDocument/2006/relationships/slideLayout" Target="../slideLayouts/slideLayout2.xml"/><Relationship Id="rId4" Type="http://schemas.openxmlformats.org/officeDocument/2006/relationships/tags" Target="../tags/tag31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202.xml"/><Relationship Id="rId7" Type="http://schemas.openxmlformats.org/officeDocument/2006/relationships/diagramLayout" Target="../diagrams/layout1.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203.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6.jpeg"/><Relationship Id="rId5" Type="http://schemas.openxmlformats.org/officeDocument/2006/relationships/slideLayout" Target="../slideLayouts/slideLayout24.xml"/><Relationship Id="rId4" Type="http://schemas.openxmlformats.org/officeDocument/2006/relationships/tags" Target="../tags/tag207.xml"/></Relationships>
</file>

<file path=ppt/slides/_rels/slide6.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Layout" Target="../slideLayouts/slideLayout13.xml"/><Relationship Id="rId4" Type="http://schemas.openxmlformats.org/officeDocument/2006/relationships/tags" Target="../tags/tag211.xml"/></Relationships>
</file>

<file path=ppt/slides/_rels/slide7.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slideLayout" Target="../slideLayouts/slideLayout35.xml"/><Relationship Id="rId4" Type="http://schemas.openxmlformats.org/officeDocument/2006/relationships/tags" Target="../tags/tag215.xml"/></Relationships>
</file>

<file path=ppt/slides/_rels/slide8.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slideLayout" Target="../slideLayouts/slideLayout46.xml"/><Relationship Id="rId4" Type="http://schemas.openxmlformats.org/officeDocument/2006/relationships/tags" Target="../tags/tag219.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222.xml"/><Relationship Id="rId7" Type="http://schemas.openxmlformats.org/officeDocument/2006/relationships/diagramLayout" Target="../diagrams/layout2.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diagramData" Target="../diagrams/data2.xml"/><Relationship Id="rId5" Type="http://schemas.openxmlformats.org/officeDocument/2006/relationships/slideLayout" Target="../slideLayouts/slideLayout35.xml"/><Relationship Id="rId10" Type="http://schemas.microsoft.com/office/2007/relationships/diagramDrawing" Target="../diagrams/drawing2.xml"/><Relationship Id="rId4" Type="http://schemas.openxmlformats.org/officeDocument/2006/relationships/tags" Target="../tags/tag223.xml"/><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720600" y="1268760"/>
            <a:ext cx="7772400" cy="1655763"/>
          </a:xfrm>
        </p:spPr>
        <p:txBody>
          <a:bodyPr/>
          <a:lstStyle/>
          <a:p>
            <a:r>
              <a:rPr lang="ru-RU" dirty="0" smtClean="0"/>
              <a:t>Функции избранных методов обучения:</a:t>
            </a:r>
            <a:r>
              <a:rPr lang="de-DE" dirty="0" smtClean="0"/>
              <a:t/>
            </a:r>
            <a:br>
              <a:rPr lang="de-DE" dirty="0" smtClean="0"/>
            </a:br>
            <a:r>
              <a:rPr lang="de-DE" dirty="0" smtClean="0"/>
              <a:t/>
            </a:r>
            <a:br>
              <a:rPr lang="de-DE" dirty="0" smtClean="0"/>
            </a:br>
            <a:r>
              <a:rPr lang="de-DE" dirty="0" smtClean="0"/>
              <a:t>Funktionen ausgewählter Lehrmethoden</a:t>
            </a:r>
            <a:br>
              <a:rPr lang="de-DE" dirty="0" smtClean="0"/>
            </a:br>
            <a:r>
              <a:rPr lang="de-DE" dirty="0" smtClean="0"/>
              <a:t/>
            </a:r>
            <a:br>
              <a:rPr lang="de-DE" dirty="0" smtClean="0"/>
            </a:br>
            <a:endParaRPr lang="de-DE" dirty="0" smtClean="0"/>
          </a:p>
        </p:txBody>
      </p:sp>
      <p:sp>
        <p:nvSpPr>
          <p:cNvPr id="3075" name="Untertitel 2"/>
          <p:cNvSpPr>
            <a:spLocks noGrp="1"/>
          </p:cNvSpPr>
          <p:nvPr>
            <p:ph type="subTitle" idx="1"/>
          </p:nvPr>
        </p:nvSpPr>
        <p:spPr>
          <a:xfrm>
            <a:off x="1326356" y="4581128"/>
            <a:ext cx="6400800" cy="1752600"/>
          </a:xfrm>
        </p:spPr>
        <p:txBody>
          <a:bodyPr/>
          <a:lstStyle/>
          <a:p>
            <a:endParaRPr lang="de-DE" dirty="0" smtClean="0"/>
          </a:p>
          <a:p>
            <a:r>
              <a:rPr lang="de-DE" dirty="0" smtClean="0"/>
              <a:t>TETVET-Projekttreffen in Belarus </a:t>
            </a:r>
          </a:p>
          <a:p>
            <a:r>
              <a:rPr lang="de-DE" dirty="0" smtClean="0"/>
              <a:t>08. – 11. September 2014</a:t>
            </a:r>
          </a:p>
          <a:p>
            <a:r>
              <a:rPr lang="de-DE" sz="1600" dirty="0" smtClean="0"/>
              <a:t>Prof. Dr. Niclas Schaper,</a:t>
            </a:r>
          </a:p>
          <a:p>
            <a:r>
              <a:rPr lang="de-DE" sz="1600" dirty="0" smtClean="0"/>
              <a:t> Ma Sc. Elena Bender</a:t>
            </a:r>
          </a:p>
        </p:txBody>
      </p:sp>
      <p:sp>
        <p:nvSpPr>
          <p:cNvPr id="3076"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de-DE" u="none" smtClean="0">
              <a:solidFill>
                <a:srgbClr val="4D4D4D"/>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538413"/>
            <a:ext cx="3381968" cy="225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0C009BFF-7148-42B2-941F-2A58853B5805}" type="slidenum">
              <a:rPr lang="de-DE" u="none" smtClean="0">
                <a:solidFill>
                  <a:srgbClr val="4D4D4D"/>
                </a:solidFill>
              </a:rPr>
              <a:pPr eaLnBrk="1" hangingPunct="1"/>
              <a:t>10</a:t>
            </a:fld>
            <a:endParaRPr lang="de-DE" u="none" dirty="0" smtClean="0">
              <a:solidFill>
                <a:srgbClr val="4D4D4D"/>
              </a:solidFill>
            </a:endParaRPr>
          </a:p>
        </p:txBody>
      </p:sp>
      <p:sp>
        <p:nvSpPr>
          <p:cNvPr id="13315" name="Rectangle 2"/>
          <p:cNvSpPr>
            <a:spLocks noGrp="1" noChangeArrowheads="1"/>
          </p:cNvSpPr>
          <p:nvPr>
            <p:ph type="title"/>
            <p:custDataLst>
              <p:tags r:id="rId3"/>
            </p:custDataLst>
          </p:nvPr>
        </p:nvSpPr>
        <p:spPr>
          <a:xfrm>
            <a:off x="415925" y="115888"/>
            <a:ext cx="8229600" cy="762000"/>
          </a:xfrm>
        </p:spPr>
        <p:txBody>
          <a:bodyPr/>
          <a:lstStyle/>
          <a:p>
            <a:pPr eaLnBrk="1" hangingPunct="1"/>
            <a:r>
              <a:rPr lang="ru-RU" sz="2400" b="1" smtClean="0">
                <a:solidFill>
                  <a:schemeClr val="tx1"/>
                </a:solidFill>
              </a:rPr>
              <a:t>Организация</a:t>
            </a:r>
            <a:r>
              <a:rPr lang="ru-RU" sz="2400" b="1" smtClean="0">
                <a:solidFill>
                  <a:srgbClr val="FFC000"/>
                </a:solidFill>
              </a:rPr>
              <a:t> </a:t>
            </a:r>
            <a:r>
              <a:rPr lang="ru-RU" sz="2400" b="1" smtClean="0">
                <a:solidFill>
                  <a:schemeClr val="tx1"/>
                </a:solidFill>
              </a:rPr>
              <a:t>работы в группах</a:t>
            </a:r>
            <a:r>
              <a:rPr lang="de-DE" sz="2400" b="1" smtClean="0">
                <a:solidFill>
                  <a:schemeClr val="tx1"/>
                </a:solidFill>
              </a:rPr>
              <a:t> - Gestaltung</a:t>
            </a:r>
          </a:p>
        </p:txBody>
      </p:sp>
      <p:sp>
        <p:nvSpPr>
          <p:cNvPr id="13316" name="Rectangle 3"/>
          <p:cNvSpPr>
            <a:spLocks noGrp="1" noChangeArrowheads="1"/>
          </p:cNvSpPr>
          <p:nvPr>
            <p:ph type="body" idx="1"/>
            <p:custDataLst>
              <p:tags r:id="rId4"/>
            </p:custDataLst>
          </p:nvPr>
        </p:nvSpPr>
        <p:spPr>
          <a:xfrm>
            <a:off x="398463" y="1173163"/>
            <a:ext cx="8229600" cy="4079875"/>
          </a:xfrm>
        </p:spPr>
        <p:txBody>
          <a:bodyPr/>
          <a:lstStyle/>
          <a:p>
            <a:pPr eaLnBrk="1" hangingPunct="1">
              <a:lnSpc>
                <a:spcPct val="80000"/>
              </a:lnSpc>
              <a:spcBef>
                <a:spcPct val="45000"/>
              </a:spcBef>
              <a:buFont typeface="Wingdings" pitchFamily="2" charset="2"/>
              <a:buChar char="§"/>
            </a:pPr>
            <a:endParaRPr lang="de-DE" sz="1600" smtClean="0">
              <a:cs typeface="Times New Roman" pitchFamily="18" charset="0"/>
            </a:endParaRPr>
          </a:p>
          <a:p>
            <a:pPr eaLnBrk="1" hangingPunct="1">
              <a:lnSpc>
                <a:spcPct val="80000"/>
              </a:lnSpc>
              <a:spcBef>
                <a:spcPct val="45000"/>
              </a:spcBef>
              <a:buFont typeface="Wingdings" pitchFamily="2" charset="2"/>
              <a:buChar char="§"/>
            </a:pPr>
            <a:endParaRPr lang="de-DE" sz="1600" smtClean="0">
              <a:cs typeface="Times New Roman" pitchFamily="18" charset="0"/>
            </a:endParaRPr>
          </a:p>
        </p:txBody>
      </p:sp>
      <p:graphicFrame>
        <p:nvGraphicFramePr>
          <p:cNvPr id="2" name="Diagramm 1"/>
          <p:cNvGraphicFramePr/>
          <p:nvPr/>
        </p:nvGraphicFramePr>
        <p:xfrm>
          <a:off x="395286" y="1412776"/>
          <a:ext cx="8353177" cy="14401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318" name="Textfeld 8"/>
          <p:cNvSpPr txBox="1">
            <a:spLocks noChangeArrowheads="1"/>
          </p:cNvSpPr>
          <p:nvPr/>
        </p:nvSpPr>
        <p:spPr bwMode="auto">
          <a:xfrm>
            <a:off x="395288" y="3100388"/>
            <a:ext cx="2857500" cy="194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FontTx/>
              <a:buChar char="•"/>
            </a:pPr>
            <a:r>
              <a:rPr lang="de-DE" sz="1400" u="none" dirty="0"/>
              <a:t>Orientierung / Grundlage schaffen</a:t>
            </a:r>
          </a:p>
          <a:p>
            <a:pPr eaLnBrk="1" hangingPunct="1">
              <a:spcBef>
                <a:spcPct val="20000"/>
              </a:spcBef>
              <a:buFontTx/>
              <a:buChar char="•"/>
            </a:pPr>
            <a:r>
              <a:rPr lang="de-DE" sz="1400" u="none" dirty="0"/>
              <a:t>Aufgabenstellung präzise formulieren, auf Flipchart oder Arbeitsblättern dokumentieren</a:t>
            </a:r>
          </a:p>
          <a:p>
            <a:pPr eaLnBrk="1" hangingPunct="1">
              <a:spcBef>
                <a:spcPct val="20000"/>
              </a:spcBef>
              <a:buFontTx/>
              <a:buChar char="•"/>
            </a:pPr>
            <a:r>
              <a:rPr lang="de-DE" sz="1400" u="none" dirty="0"/>
              <a:t>Gruppenbildung erläutern</a:t>
            </a:r>
          </a:p>
          <a:p>
            <a:pPr eaLnBrk="1" hangingPunct="1">
              <a:spcBef>
                <a:spcPct val="20000"/>
              </a:spcBef>
              <a:buFontTx/>
              <a:buChar char="•"/>
            </a:pPr>
            <a:r>
              <a:rPr lang="de-DE" sz="1400" u="none" dirty="0"/>
              <a:t>Erwartungen für die Darstellung der </a:t>
            </a:r>
            <a:r>
              <a:rPr lang="de-DE" sz="1400" u="none" dirty="0" smtClean="0"/>
              <a:t>Ergebnisse</a:t>
            </a:r>
            <a:endParaRPr lang="de-DE" sz="1400" u="none" dirty="0"/>
          </a:p>
        </p:txBody>
      </p:sp>
      <p:sp>
        <p:nvSpPr>
          <p:cNvPr id="15367" name="Textfeld 12"/>
          <p:cNvSpPr txBox="1">
            <a:spLocks noChangeArrowheads="1"/>
          </p:cNvSpPr>
          <p:nvPr/>
        </p:nvSpPr>
        <p:spPr bwMode="auto">
          <a:xfrm>
            <a:off x="3419475" y="3100388"/>
            <a:ext cx="2736850" cy="2203680"/>
          </a:xfrm>
          <a:prstGeom prst="rect">
            <a:avLst/>
          </a:prstGeom>
          <a:noFill/>
          <a:ln>
            <a:noFill/>
          </a:ln>
          <a:extLst/>
        </p:spPr>
        <p:txBody>
          <a:bodyPr>
            <a:spAutoFit/>
          </a:bodyPr>
          <a:lstStyle>
            <a:lvl1pPr eaLnBrk="0" hangingPunct="0">
              <a:defRPr u="sng">
                <a:solidFill>
                  <a:schemeClr val="tx1"/>
                </a:solidFill>
                <a:latin typeface="Arial" charset="0"/>
              </a:defRPr>
            </a:lvl1pPr>
            <a:lvl2pPr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marL="285750" indent="-285750" eaLnBrk="1" hangingPunct="1">
              <a:spcBef>
                <a:spcPct val="20000"/>
              </a:spcBef>
              <a:buFontTx/>
              <a:buChar char="•"/>
              <a:defRPr/>
            </a:pPr>
            <a:r>
              <a:rPr lang="de-DE" sz="1400" u="none" dirty="0" smtClean="0">
                <a:cs typeface="+mn-cs"/>
              </a:rPr>
              <a:t>Aufgabenbearbeitung in Gruppen</a:t>
            </a:r>
          </a:p>
          <a:p>
            <a:pPr marL="285750" indent="-285750" eaLnBrk="1" hangingPunct="1">
              <a:spcBef>
                <a:spcPct val="20000"/>
              </a:spcBef>
              <a:buFontTx/>
              <a:buChar char="•"/>
              <a:defRPr/>
            </a:pPr>
            <a:r>
              <a:rPr lang="de-DE" sz="1400" u="none" dirty="0" smtClean="0">
                <a:cs typeface="+mn-cs"/>
              </a:rPr>
              <a:t>Lehrender moderiert, achtet auf Zielorientierung</a:t>
            </a:r>
          </a:p>
          <a:p>
            <a:pPr marL="285750" indent="-285750" eaLnBrk="1" hangingPunct="1">
              <a:spcBef>
                <a:spcPct val="20000"/>
              </a:spcBef>
              <a:buFontTx/>
              <a:buChar char="•"/>
              <a:defRPr/>
            </a:pPr>
            <a:r>
              <a:rPr lang="de-DE" sz="1400" u="none" dirty="0" smtClean="0">
                <a:cs typeface="+mn-cs"/>
              </a:rPr>
              <a:t>Sicherung der Ergebnisse und Vorbereitung der Ergebnispräsentation </a:t>
            </a:r>
          </a:p>
          <a:p>
            <a:pPr lvl="1" eaLnBrk="1" hangingPunct="1">
              <a:spcBef>
                <a:spcPct val="20000"/>
              </a:spcBef>
              <a:defRPr/>
            </a:pPr>
            <a:r>
              <a:rPr lang="de-DE" sz="1400" u="none" dirty="0" smtClean="0">
                <a:cs typeface="+mn-cs"/>
              </a:rPr>
              <a:t> </a:t>
            </a:r>
          </a:p>
          <a:p>
            <a:pPr eaLnBrk="1" hangingPunct="1">
              <a:spcBef>
                <a:spcPct val="20000"/>
              </a:spcBef>
              <a:buFontTx/>
              <a:buChar char="•"/>
              <a:defRPr/>
            </a:pPr>
            <a:endParaRPr lang="de-DE" sz="1400" u="none" dirty="0" smtClean="0">
              <a:cs typeface="+mn-cs"/>
            </a:endParaRPr>
          </a:p>
        </p:txBody>
      </p:sp>
      <p:sp>
        <p:nvSpPr>
          <p:cNvPr id="13320" name="Textfeld 13"/>
          <p:cNvSpPr txBox="1">
            <a:spLocks noChangeArrowheads="1"/>
          </p:cNvSpPr>
          <p:nvPr/>
        </p:nvSpPr>
        <p:spPr bwMode="auto">
          <a:xfrm>
            <a:off x="6330950" y="3100388"/>
            <a:ext cx="2789238" cy="194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FontTx/>
              <a:buChar char="•"/>
            </a:pPr>
            <a:r>
              <a:rPr lang="de-DE" sz="1400" u="none" dirty="0"/>
              <a:t>Reihenfolge der Ergebnisdarstellung </a:t>
            </a:r>
            <a:endParaRPr lang="de-DE" sz="1400" u="none" dirty="0" smtClean="0"/>
          </a:p>
          <a:p>
            <a:pPr eaLnBrk="1" hangingPunct="1">
              <a:spcBef>
                <a:spcPct val="20000"/>
              </a:spcBef>
              <a:buFontTx/>
              <a:buChar char="•"/>
            </a:pPr>
            <a:r>
              <a:rPr lang="de-DE" sz="1400" u="none" dirty="0" smtClean="0"/>
              <a:t>Berichte </a:t>
            </a:r>
            <a:r>
              <a:rPr lang="de-DE" sz="1400" u="none" dirty="0"/>
              <a:t>der Gruppen</a:t>
            </a:r>
          </a:p>
          <a:p>
            <a:pPr eaLnBrk="1" hangingPunct="1">
              <a:spcBef>
                <a:spcPct val="20000"/>
              </a:spcBef>
              <a:buFontTx/>
              <a:buChar char="•"/>
            </a:pPr>
            <a:r>
              <a:rPr lang="de-DE" sz="1400" u="none" dirty="0"/>
              <a:t>Kritische Reflexion der Ergebnisse </a:t>
            </a:r>
          </a:p>
          <a:p>
            <a:pPr eaLnBrk="1" hangingPunct="1">
              <a:spcBef>
                <a:spcPct val="20000"/>
              </a:spcBef>
              <a:buFontTx/>
              <a:buChar char="•"/>
            </a:pPr>
            <a:r>
              <a:rPr lang="de-DE" sz="1400" u="none" dirty="0"/>
              <a:t>Bewertung durch den Lehrenden und Zusammenfassung</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244E52BE-91B0-4154-9731-461DFAC18687}" type="slidenum">
              <a:rPr lang="de-DE" u="none" smtClean="0">
                <a:solidFill>
                  <a:srgbClr val="4D4D4D"/>
                </a:solidFill>
              </a:rPr>
              <a:pPr eaLnBrk="1" hangingPunct="1"/>
              <a:t>11</a:t>
            </a:fld>
            <a:endParaRPr lang="de-DE" u="none" dirty="0" smtClean="0">
              <a:solidFill>
                <a:srgbClr val="4D4D4D"/>
              </a:solidFill>
            </a:endParaRPr>
          </a:p>
        </p:txBody>
      </p:sp>
      <p:sp>
        <p:nvSpPr>
          <p:cNvPr id="28675"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dirty="0" smtClean="0"/>
              <a:t>Работа в группах</a:t>
            </a:r>
            <a:r>
              <a:rPr lang="de-DE" sz="2400" b="1" dirty="0" smtClean="0"/>
              <a:t> – </a:t>
            </a:r>
            <a:br>
              <a:rPr lang="de-DE" sz="2400" b="1" dirty="0" smtClean="0"/>
            </a:br>
            <a:r>
              <a:rPr lang="de-DE" sz="2400" b="1" dirty="0" smtClean="0"/>
              <a:t>Prüfungsaspekte bei Gruppenarbeit</a:t>
            </a:r>
          </a:p>
        </p:txBody>
      </p:sp>
      <p:sp>
        <p:nvSpPr>
          <p:cNvPr id="9220" name="Rectangle 3"/>
          <p:cNvSpPr>
            <a:spLocks noGrp="1" noChangeArrowheads="1"/>
          </p:cNvSpPr>
          <p:nvPr>
            <p:ph type="body" idx="1"/>
            <p:custDataLst>
              <p:tags r:id="rId4"/>
            </p:custDataLst>
          </p:nvPr>
        </p:nvSpPr>
        <p:spPr>
          <a:xfrm>
            <a:off x="457200" y="1295400"/>
            <a:ext cx="8686800" cy="4797896"/>
          </a:xfrm>
        </p:spPr>
        <p:txBody>
          <a:bodyPr/>
          <a:lstStyle/>
          <a:p>
            <a:pPr marL="0" indent="0" eaLnBrk="1" hangingPunct="1">
              <a:lnSpc>
                <a:spcPct val="80000"/>
              </a:lnSpc>
              <a:spcBef>
                <a:spcPct val="45000"/>
              </a:spcBef>
              <a:buFontTx/>
              <a:buNone/>
              <a:defRPr/>
            </a:pPr>
            <a:r>
              <a:rPr lang="de-DE" sz="1800" b="1" dirty="0" smtClean="0">
                <a:cs typeface="Times New Roman" pitchFamily="18" charset="0"/>
              </a:rPr>
              <a:t>Möglichkeiten für </a:t>
            </a:r>
            <a:r>
              <a:rPr lang="de-DE" sz="1800" b="1" dirty="0" err="1" smtClean="0">
                <a:cs typeface="Times New Roman" pitchFamily="18" charset="0"/>
              </a:rPr>
              <a:t>summative</a:t>
            </a:r>
            <a:r>
              <a:rPr lang="de-DE" sz="1800" b="1" dirty="0" smtClean="0">
                <a:cs typeface="Times New Roman" pitchFamily="18" charset="0"/>
              </a:rPr>
              <a:t> und formative Beurteilungen der Gruppenarbeit</a:t>
            </a:r>
          </a:p>
          <a:p>
            <a:pPr marL="0" indent="0" eaLnBrk="1" hangingPunct="1">
              <a:lnSpc>
                <a:spcPct val="80000"/>
              </a:lnSpc>
              <a:spcBef>
                <a:spcPct val="45000"/>
              </a:spcBef>
              <a:buFontTx/>
              <a:buNone/>
              <a:defRPr/>
            </a:pPr>
            <a:endParaRPr lang="de-DE" sz="1600" b="1" dirty="0" smtClean="0">
              <a:cs typeface="Times New Roman" pitchFamily="18" charset="0"/>
            </a:endParaRPr>
          </a:p>
          <a:p>
            <a:pPr eaLnBrk="1" hangingPunct="1">
              <a:lnSpc>
                <a:spcPct val="110000"/>
              </a:lnSpc>
              <a:spcBef>
                <a:spcPts val="600"/>
              </a:spcBef>
              <a:spcAft>
                <a:spcPts val="600"/>
              </a:spcAft>
              <a:defRPr/>
            </a:pPr>
            <a:r>
              <a:rPr lang="de-DE" sz="1600" b="1" dirty="0" err="1" smtClean="0">
                <a:cs typeface="Times New Roman" pitchFamily="18" charset="0"/>
              </a:rPr>
              <a:t>Summativ</a:t>
            </a:r>
            <a:endParaRPr lang="de-DE" sz="1600" b="1" dirty="0" smtClean="0">
              <a:cs typeface="Times New Roman" pitchFamily="18" charset="0"/>
            </a:endParaRPr>
          </a:p>
          <a:p>
            <a:pPr lvl="1" eaLnBrk="1" hangingPunct="1">
              <a:lnSpc>
                <a:spcPct val="110000"/>
              </a:lnSpc>
              <a:spcBef>
                <a:spcPts val="600"/>
              </a:spcBef>
              <a:spcAft>
                <a:spcPts val="600"/>
              </a:spcAft>
              <a:buFont typeface="Arial" panose="020B0604020202020204" pitchFamily="34" charset="0"/>
              <a:buChar char="•"/>
              <a:defRPr/>
            </a:pPr>
            <a:r>
              <a:rPr lang="de-DE" sz="1600" dirty="0" smtClean="0">
                <a:cs typeface="Times New Roman" pitchFamily="18" charset="0"/>
              </a:rPr>
              <a:t>Beurteilung des Produkts bzw. Ergebnisses der Gruppenarbeit anhand definierter Kriterien (u.a. Passung der Vorschläge zur Ausgangssituation, </a:t>
            </a:r>
            <a:r>
              <a:rPr lang="de-DE" sz="1600" dirty="0" err="1" smtClean="0">
                <a:cs typeface="Times New Roman" pitchFamily="18" charset="0"/>
              </a:rPr>
              <a:t>Integriertheit</a:t>
            </a:r>
            <a:r>
              <a:rPr lang="de-DE" sz="1600" dirty="0" smtClean="0">
                <a:cs typeface="Times New Roman" pitchFamily="18" charset="0"/>
              </a:rPr>
              <a:t> des Maßnahmenpakets) </a:t>
            </a:r>
          </a:p>
          <a:p>
            <a:pPr eaLnBrk="1" hangingPunct="1">
              <a:lnSpc>
                <a:spcPct val="110000"/>
              </a:lnSpc>
              <a:spcBef>
                <a:spcPts val="600"/>
              </a:spcBef>
              <a:spcAft>
                <a:spcPts val="600"/>
              </a:spcAft>
              <a:defRPr/>
            </a:pPr>
            <a:r>
              <a:rPr lang="de-DE" sz="1600" b="1" dirty="0" smtClean="0">
                <a:cs typeface="Times New Roman" pitchFamily="18" charset="0"/>
              </a:rPr>
              <a:t>Formativ</a:t>
            </a:r>
          </a:p>
          <a:p>
            <a:pPr lvl="1" eaLnBrk="1" hangingPunct="1">
              <a:lnSpc>
                <a:spcPct val="110000"/>
              </a:lnSpc>
              <a:spcBef>
                <a:spcPts val="600"/>
              </a:spcBef>
              <a:spcAft>
                <a:spcPts val="600"/>
              </a:spcAft>
              <a:buFont typeface="Arial" panose="020B0604020202020204" pitchFamily="34" charset="0"/>
              <a:buChar char="•"/>
              <a:defRPr/>
            </a:pPr>
            <a:r>
              <a:rPr lang="de-DE" sz="1600" dirty="0" smtClean="0">
                <a:cs typeface="Times New Roman" pitchFamily="18" charset="0"/>
              </a:rPr>
              <a:t>Beurteilung bzw. Rückmeldungen zu Prozessaspekten der Gruppenarbeit</a:t>
            </a:r>
          </a:p>
          <a:p>
            <a:pPr lvl="1" eaLnBrk="1" hangingPunct="1">
              <a:lnSpc>
                <a:spcPct val="110000"/>
              </a:lnSpc>
              <a:spcBef>
                <a:spcPts val="600"/>
              </a:spcBef>
              <a:spcAft>
                <a:spcPts val="600"/>
              </a:spcAft>
              <a:buFont typeface="Arial" panose="020B0604020202020204" pitchFamily="34" charset="0"/>
              <a:buChar char="•"/>
              <a:defRPr/>
            </a:pPr>
            <a:r>
              <a:rPr lang="de-DE" sz="1600" dirty="0" smtClean="0">
                <a:cs typeface="Times New Roman" pitchFamily="18" charset="0"/>
              </a:rPr>
              <a:t>u.U. Einsatz von Beobachtern, die die Zusammenarbeit anhand </a:t>
            </a:r>
            <a:r>
              <a:rPr lang="de-DE" sz="1600" dirty="0" err="1" smtClean="0">
                <a:cs typeface="Times New Roman" pitchFamily="18" charset="0"/>
              </a:rPr>
              <a:t>def</a:t>
            </a:r>
            <a:r>
              <a:rPr lang="de-DE" sz="1600" dirty="0" smtClean="0">
                <a:cs typeface="Times New Roman" pitchFamily="18" charset="0"/>
              </a:rPr>
              <a:t>. Kriterien beobachten und bewerten (u.a. Aufgabenorientierung der Gruppenkommunikation, Einbeziehung der Gruppenmitglieder bei der Entscheidungsfindung)</a:t>
            </a:r>
          </a:p>
          <a:p>
            <a:pPr lvl="1" eaLnBrk="1" hangingPunct="1">
              <a:lnSpc>
                <a:spcPct val="110000"/>
              </a:lnSpc>
              <a:spcBef>
                <a:spcPts val="600"/>
              </a:spcBef>
              <a:spcAft>
                <a:spcPts val="600"/>
              </a:spcAft>
              <a:buFont typeface="Arial" panose="020B0604020202020204" pitchFamily="34" charset="0"/>
              <a:buChar char="•"/>
              <a:defRPr/>
            </a:pPr>
            <a:r>
              <a:rPr lang="de-DE" sz="1600" dirty="0" smtClean="0">
                <a:cs typeface="Times New Roman" pitchFamily="18" charset="0"/>
              </a:rPr>
              <a:t>Durchführung einer Feedbackrunde mit der Kleingruppe zur Rückmeldung der Beobachtungen und zur Reflexion der Zusammenarbeit</a:t>
            </a:r>
          </a:p>
          <a:p>
            <a:pPr eaLnBrk="1" hangingPunct="1">
              <a:lnSpc>
                <a:spcPct val="110000"/>
              </a:lnSpc>
              <a:spcBef>
                <a:spcPts val="600"/>
              </a:spcBef>
              <a:spcAft>
                <a:spcPts val="600"/>
              </a:spcAft>
              <a:buFont typeface="Arial" panose="020B0604020202020204" pitchFamily="34" charset="0"/>
              <a:buChar char="•"/>
              <a:defRPr/>
            </a:pPr>
            <a:endParaRPr lang="de-DE" sz="1600" dirty="0" smtClean="0">
              <a:cs typeface="Times New Roman" pitchFamily="18" charset="0"/>
            </a:endParaRPr>
          </a:p>
          <a:p>
            <a:pPr lvl="1" eaLnBrk="1" hangingPunct="1">
              <a:lnSpc>
                <a:spcPct val="80000"/>
              </a:lnSpc>
              <a:spcBef>
                <a:spcPct val="45000"/>
              </a:spcBef>
              <a:buFont typeface="Arial" panose="020B0604020202020204" pitchFamily="34" charset="0"/>
              <a:buChar char="•"/>
              <a:defRPr/>
            </a:pPr>
            <a:endParaRPr lang="de-DE" sz="1400" dirty="0">
              <a:cs typeface="Times New Roman" pitchFamily="18" charset="0"/>
            </a:endParaRPr>
          </a:p>
        </p:txBody>
      </p:sp>
    </p:spTree>
    <p:custDataLst>
      <p:tags r:id="rId1"/>
    </p:custDataLst>
    <p:extLst>
      <p:ext uri="{BB962C8B-B14F-4D97-AF65-F5344CB8AC3E}">
        <p14:creationId xmlns:p14="http://schemas.microsoft.com/office/powerpoint/2010/main" val="4272392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2"/>
            </p:custDataLst>
          </p:nvPr>
        </p:nvSpPr>
        <p:spPr>
          <a:xfrm>
            <a:off x="468313" y="188913"/>
            <a:ext cx="8229600" cy="762000"/>
          </a:xfrm>
        </p:spPr>
        <p:txBody>
          <a:bodyPr/>
          <a:lstStyle/>
          <a:p>
            <a:pPr eaLnBrk="1" hangingPunct="1"/>
            <a:r>
              <a:rPr lang="de-DE" sz="2400" b="1" dirty="0"/>
              <a:t> Fallstudienanalyse </a:t>
            </a:r>
            <a:endParaRPr lang="de-DE" sz="2400" b="1" dirty="0" smtClean="0"/>
          </a:p>
        </p:txBody>
      </p:sp>
      <p:sp>
        <p:nvSpPr>
          <p:cNvPr id="10244" name="Rectangle 3"/>
          <p:cNvSpPr>
            <a:spLocks noGrp="1" noChangeArrowheads="1"/>
          </p:cNvSpPr>
          <p:nvPr>
            <p:ph type="body" idx="1"/>
            <p:custDataLst>
              <p:tags r:id="rId3"/>
            </p:custDataLst>
          </p:nvPr>
        </p:nvSpPr>
        <p:spPr>
          <a:xfrm>
            <a:off x="457200" y="1295400"/>
            <a:ext cx="8229600" cy="4365848"/>
          </a:xfrm>
        </p:spPr>
        <p:txBody>
          <a:bodyPr/>
          <a:lstStyle/>
          <a:p>
            <a:pPr marL="0" indent="0" eaLnBrk="1" hangingPunct="1">
              <a:lnSpc>
                <a:spcPct val="80000"/>
              </a:lnSpc>
              <a:spcBef>
                <a:spcPct val="45000"/>
              </a:spcBef>
              <a:buFontTx/>
              <a:buNone/>
              <a:defRPr/>
            </a:pPr>
            <a:r>
              <a:rPr lang="az-Cyrl-AZ" sz="1800" b="1" dirty="0">
                <a:solidFill>
                  <a:srgbClr val="000000"/>
                </a:solidFill>
                <a:cs typeface="Times New Roman" pitchFamily="18" charset="0"/>
              </a:rPr>
              <a:t>Цели обучения </a:t>
            </a:r>
            <a:r>
              <a:rPr lang="de-DE" sz="1800" b="1" dirty="0" smtClean="0">
                <a:solidFill>
                  <a:srgbClr val="000000"/>
                </a:solidFill>
                <a:cs typeface="Times New Roman" pitchFamily="18" charset="0"/>
              </a:rPr>
              <a:t> - Lernziele</a:t>
            </a:r>
          </a:p>
          <a:p>
            <a:pPr eaLnBrk="1" hangingPunct="1">
              <a:lnSpc>
                <a:spcPct val="80000"/>
              </a:lnSpc>
              <a:spcBef>
                <a:spcPct val="45000"/>
              </a:spcBef>
              <a:buFont typeface="Arial" panose="020B0604020202020204" pitchFamily="34" charset="0"/>
              <a:buChar char="•"/>
              <a:defRPr/>
            </a:pPr>
            <a:r>
              <a:rPr lang="de-DE" sz="1600" dirty="0" smtClean="0">
                <a:solidFill>
                  <a:srgbClr val="000000"/>
                </a:solidFill>
                <a:cs typeface="Times New Roman" pitchFamily="18" charset="0"/>
              </a:rPr>
              <a:t>Erlernte Konzepte auf beispielhafte Auftragsszenarien übertragen können</a:t>
            </a:r>
          </a:p>
          <a:p>
            <a:pPr eaLnBrk="1" hangingPunct="1">
              <a:lnSpc>
                <a:spcPct val="80000"/>
              </a:lnSpc>
              <a:spcBef>
                <a:spcPct val="45000"/>
              </a:spcBef>
              <a:buFont typeface="Arial" panose="020B0604020202020204" pitchFamily="34" charset="0"/>
              <a:buChar char="•"/>
              <a:defRPr/>
            </a:pPr>
            <a:r>
              <a:rPr lang="de-DE" sz="1600" dirty="0" smtClean="0">
                <a:solidFill>
                  <a:srgbClr val="000000"/>
                </a:solidFill>
                <a:cs typeface="Times New Roman" pitchFamily="18" charset="0"/>
              </a:rPr>
              <a:t>Theoretischen Hintergrund und Gestaltungsansätze für ausgewählte Fragestellungen benennen und erläutern können</a:t>
            </a:r>
          </a:p>
          <a:p>
            <a:pPr eaLnBrk="1" hangingPunct="1">
              <a:lnSpc>
                <a:spcPct val="80000"/>
              </a:lnSpc>
              <a:spcBef>
                <a:spcPct val="45000"/>
              </a:spcBef>
              <a:buFont typeface="Arial" panose="020B0604020202020204" pitchFamily="34" charset="0"/>
              <a:buChar char="•"/>
              <a:defRPr/>
            </a:pPr>
            <a:r>
              <a:rPr lang="de-DE" sz="1600" dirty="0" smtClean="0">
                <a:solidFill>
                  <a:srgbClr val="000000"/>
                </a:solidFill>
                <a:cs typeface="Times New Roman" pitchFamily="18" charset="0"/>
              </a:rPr>
              <a:t>Exemplarische Lösungsansätze für ausgewählte Fragestellungen ausarbeiten und präsentieren können</a:t>
            </a:r>
          </a:p>
          <a:p>
            <a:pPr eaLnBrk="1" hangingPunct="1">
              <a:lnSpc>
                <a:spcPct val="90000"/>
              </a:lnSpc>
              <a:spcBef>
                <a:spcPct val="45000"/>
              </a:spcBef>
              <a:buFont typeface="Arial" panose="020B0604020202020204" pitchFamily="34" charset="0"/>
              <a:buChar char="•"/>
              <a:defRPr/>
            </a:pPr>
            <a:r>
              <a:rPr lang="de-DE" sz="1600" dirty="0" smtClean="0">
                <a:solidFill>
                  <a:srgbClr val="000000"/>
                </a:solidFill>
                <a:cs typeface="Times New Roman" pitchFamily="18" charset="0"/>
              </a:rPr>
              <a:t>Die ausgearbeiteten Lösungsansätze hinsichtlich bestimmter Kriterien analysieren und bewerten können</a:t>
            </a:r>
          </a:p>
          <a:p>
            <a:pPr marL="0" indent="0" eaLnBrk="1" hangingPunct="1">
              <a:lnSpc>
                <a:spcPct val="90000"/>
              </a:lnSpc>
              <a:spcBef>
                <a:spcPct val="45000"/>
              </a:spcBef>
              <a:buNone/>
              <a:defRPr/>
            </a:pPr>
            <a:endParaRPr lang="de-DE" sz="1800" b="1" dirty="0" smtClean="0">
              <a:solidFill>
                <a:srgbClr val="000000"/>
              </a:solidFill>
              <a:cs typeface="Times New Roman" pitchFamily="18" charset="0"/>
            </a:endParaRPr>
          </a:p>
          <a:p>
            <a:pPr marL="0" indent="0" eaLnBrk="1" hangingPunct="1">
              <a:lnSpc>
                <a:spcPct val="90000"/>
              </a:lnSpc>
              <a:spcBef>
                <a:spcPct val="45000"/>
              </a:spcBef>
              <a:buNone/>
              <a:defRPr/>
            </a:pPr>
            <a:r>
              <a:rPr lang="az-Cyrl-AZ" sz="1800" b="1" dirty="0">
                <a:solidFill>
                  <a:srgbClr val="000000"/>
                </a:solidFill>
                <a:cs typeface="Times New Roman" pitchFamily="18" charset="0"/>
              </a:rPr>
              <a:t>Дидактические функции – </a:t>
            </a:r>
            <a:r>
              <a:rPr lang="de-DE" sz="1800" b="1" dirty="0" smtClean="0">
                <a:solidFill>
                  <a:srgbClr val="000000"/>
                </a:solidFill>
                <a:cs typeface="Times New Roman" pitchFamily="18" charset="0"/>
              </a:rPr>
              <a:t>Didaktische Funktionen</a:t>
            </a:r>
          </a:p>
          <a:p>
            <a:pPr eaLnBrk="1" hangingPunct="1">
              <a:lnSpc>
                <a:spcPct val="90000"/>
              </a:lnSpc>
              <a:spcBef>
                <a:spcPct val="45000"/>
              </a:spcBef>
              <a:defRPr/>
            </a:pPr>
            <a:r>
              <a:rPr lang="de-DE" sz="1600" dirty="0" smtClean="0">
                <a:solidFill>
                  <a:srgbClr val="000000"/>
                </a:solidFill>
                <a:cs typeface="Times New Roman" pitchFamily="18" charset="0"/>
              </a:rPr>
              <a:t>Berufliche Realität simulieren und darauf vorbereiten</a:t>
            </a:r>
          </a:p>
          <a:p>
            <a:pPr eaLnBrk="1" hangingPunct="1">
              <a:lnSpc>
                <a:spcPct val="90000"/>
              </a:lnSpc>
              <a:spcBef>
                <a:spcPct val="45000"/>
              </a:spcBef>
              <a:defRPr/>
            </a:pPr>
            <a:r>
              <a:rPr lang="de-DE" sz="1600" dirty="0" smtClean="0">
                <a:solidFill>
                  <a:srgbClr val="000000"/>
                </a:solidFill>
                <a:cs typeface="Times New Roman" pitchFamily="18" charset="0"/>
              </a:rPr>
              <a:t>Ganzheitliche Betrachtung relevanter Situation fördert Freude am Lernen</a:t>
            </a:r>
          </a:p>
          <a:p>
            <a:pPr eaLnBrk="1" hangingPunct="1">
              <a:lnSpc>
                <a:spcPct val="90000"/>
              </a:lnSpc>
              <a:spcBef>
                <a:spcPct val="45000"/>
              </a:spcBef>
              <a:defRPr/>
            </a:pPr>
            <a:r>
              <a:rPr lang="de-DE" sz="1600" dirty="0" smtClean="0">
                <a:solidFill>
                  <a:srgbClr val="000000"/>
                </a:solidFill>
                <a:cs typeface="Times New Roman" pitchFamily="18" charset="0"/>
              </a:rPr>
              <a:t>Differenzierte Bearbeitung eines Themas</a:t>
            </a:r>
          </a:p>
          <a:p>
            <a:pPr eaLnBrk="1" hangingPunct="1">
              <a:lnSpc>
                <a:spcPct val="90000"/>
              </a:lnSpc>
              <a:spcBef>
                <a:spcPct val="45000"/>
              </a:spcBef>
              <a:defRPr/>
            </a:pPr>
            <a:r>
              <a:rPr lang="de-DE" sz="1600" dirty="0" smtClean="0">
                <a:solidFill>
                  <a:srgbClr val="000000"/>
                </a:solidFill>
                <a:cs typeface="Times New Roman" pitchFamily="18" charset="0"/>
              </a:rPr>
              <a:t>In ein neues Thema einführen</a:t>
            </a:r>
          </a:p>
          <a:p>
            <a:pPr marL="381000" indent="-381000" eaLnBrk="1" hangingPunct="1">
              <a:lnSpc>
                <a:spcPct val="80000"/>
              </a:lnSpc>
              <a:spcBef>
                <a:spcPct val="45000"/>
              </a:spcBef>
              <a:buFont typeface="Wingdings" pitchFamily="2" charset="2"/>
              <a:buChar char="ü"/>
              <a:defRPr/>
            </a:pPr>
            <a:endParaRPr lang="de-DE" sz="1800" dirty="0" smtClean="0">
              <a:cs typeface="Times New Roman" pitchFamily="18" charset="0"/>
            </a:endParaRPr>
          </a:p>
        </p:txBody>
      </p:sp>
      <p:sp>
        <p:nvSpPr>
          <p:cNvPr id="47108" name="Fußzeilenplatzhalter 3"/>
          <p:cNvSpPr>
            <a:spLocks noGrp="1"/>
          </p:cNvSpPr>
          <p:nvPr>
            <p:ph type="ftr" sz="quarter" idx="10"/>
            <p:custDataLst>
              <p:tags r:id="rId4"/>
            </p:custDataLst>
          </p:nvPr>
        </p:nvSpPr>
        <p:spPr>
          <a:noFill/>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0B0ABC49-CF3A-41C1-95F3-7867C82F0766}" type="slidenum">
              <a:rPr lang="de-DE" u="none" smtClean="0">
                <a:solidFill>
                  <a:srgbClr val="4D4D4D"/>
                </a:solidFill>
              </a:rPr>
              <a:pPr eaLnBrk="1" hangingPunct="1"/>
              <a:t>12</a:t>
            </a:fld>
            <a:endParaRPr lang="de-DE" u="none" dirty="0" smtClean="0">
              <a:solidFill>
                <a:srgbClr val="4D4D4D"/>
              </a:solidFill>
            </a:endParaRPr>
          </a:p>
        </p:txBody>
      </p:sp>
    </p:spTree>
    <p:custDataLst>
      <p:tags r:id="rId1"/>
    </p:custDataLst>
    <p:extLst>
      <p:ext uri="{BB962C8B-B14F-4D97-AF65-F5344CB8AC3E}">
        <p14:creationId xmlns:p14="http://schemas.microsoft.com/office/powerpoint/2010/main" val="29511780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2"/>
            </p:custDataLst>
          </p:nvPr>
        </p:nvSpPr>
        <p:spPr>
          <a:xfrm>
            <a:off x="468313" y="188913"/>
            <a:ext cx="8229600" cy="762000"/>
          </a:xfrm>
        </p:spPr>
        <p:txBody>
          <a:bodyPr/>
          <a:lstStyle/>
          <a:p>
            <a:pPr eaLnBrk="1" hangingPunct="1"/>
            <a:r>
              <a:rPr lang="de-DE" sz="2400" b="1" dirty="0"/>
              <a:t> Fallstudienanalyse </a:t>
            </a:r>
            <a:endParaRPr lang="de-DE" sz="2400" b="1" dirty="0" smtClean="0"/>
          </a:p>
        </p:txBody>
      </p:sp>
      <p:sp>
        <p:nvSpPr>
          <p:cNvPr id="10244" name="Rectangle 3"/>
          <p:cNvSpPr>
            <a:spLocks noGrp="1" noChangeArrowheads="1"/>
          </p:cNvSpPr>
          <p:nvPr>
            <p:ph type="body" idx="1"/>
            <p:custDataLst>
              <p:tags r:id="rId3"/>
            </p:custDataLst>
          </p:nvPr>
        </p:nvSpPr>
        <p:spPr>
          <a:xfrm>
            <a:off x="457200" y="1295400"/>
            <a:ext cx="8229600" cy="4869904"/>
          </a:xfrm>
        </p:spPr>
        <p:txBody>
          <a:bodyPr/>
          <a:lstStyle/>
          <a:p>
            <a:pPr marL="0" indent="0" eaLnBrk="1" hangingPunct="1">
              <a:lnSpc>
                <a:spcPct val="80000"/>
              </a:lnSpc>
              <a:spcBef>
                <a:spcPct val="45000"/>
              </a:spcBef>
              <a:buFontTx/>
              <a:buNone/>
              <a:defRPr/>
            </a:pPr>
            <a:r>
              <a:rPr lang="az-Cyrl-AZ" sz="1800" b="1" dirty="0">
                <a:solidFill>
                  <a:srgbClr val="000000"/>
                </a:solidFill>
                <a:cs typeface="Times New Roman" pitchFamily="18" charset="0"/>
              </a:rPr>
              <a:t>Факторы успеха – </a:t>
            </a:r>
            <a:r>
              <a:rPr lang="de-DE" sz="1800" b="1" dirty="0">
                <a:solidFill>
                  <a:srgbClr val="000000"/>
                </a:solidFill>
                <a:cs typeface="Times New Roman" pitchFamily="18" charset="0"/>
              </a:rPr>
              <a:t>Erfolgsfaktoren </a:t>
            </a:r>
          </a:p>
          <a:p>
            <a:pPr eaLnBrk="1" hangingPunct="1">
              <a:lnSpc>
                <a:spcPct val="90000"/>
              </a:lnSpc>
              <a:spcBef>
                <a:spcPct val="45000"/>
              </a:spcBef>
              <a:defRPr/>
            </a:pPr>
            <a:r>
              <a:rPr lang="az-Cyrl-AZ" sz="1600" dirty="0">
                <a:solidFill>
                  <a:srgbClr val="000000"/>
                </a:solidFill>
                <a:cs typeface="Times New Roman" pitchFamily="18" charset="0"/>
              </a:rPr>
              <a:t>Необходимы хорошее планирование, подготовка и введение (руководство)                    </a:t>
            </a:r>
            <a:r>
              <a:rPr lang="de-DE" sz="1600" i="1" dirty="0">
                <a:solidFill>
                  <a:srgbClr val="000000"/>
                </a:solidFill>
                <a:cs typeface="Times New Roman" pitchFamily="18" charset="0"/>
              </a:rPr>
              <a:t>Gute Planung, Vorbereitung und Anleitung notwendig</a:t>
            </a:r>
          </a:p>
          <a:p>
            <a:pPr lvl="1" eaLnBrk="1" hangingPunct="1">
              <a:lnSpc>
                <a:spcPct val="90000"/>
              </a:lnSpc>
              <a:spcBef>
                <a:spcPct val="45000"/>
              </a:spcBef>
              <a:defRPr/>
            </a:pPr>
            <a:r>
              <a:rPr lang="de-DE" sz="1600" dirty="0" smtClean="0">
                <a:solidFill>
                  <a:srgbClr val="000000"/>
                </a:solidFill>
                <a:cs typeface="Times New Roman" pitchFamily="18" charset="0"/>
              </a:rPr>
              <a:t>Sorgfältige Ausarbeitung der Fallstudie</a:t>
            </a:r>
            <a:endParaRPr lang="de-DE" sz="1600" dirty="0">
              <a:solidFill>
                <a:srgbClr val="000000"/>
              </a:solidFill>
              <a:cs typeface="Times New Roman" pitchFamily="18" charset="0"/>
            </a:endParaRPr>
          </a:p>
          <a:p>
            <a:pPr lvl="1" eaLnBrk="1" hangingPunct="1">
              <a:lnSpc>
                <a:spcPct val="90000"/>
              </a:lnSpc>
              <a:spcBef>
                <a:spcPct val="45000"/>
              </a:spcBef>
              <a:defRPr/>
            </a:pPr>
            <a:r>
              <a:rPr lang="de-DE" sz="1600" dirty="0">
                <a:solidFill>
                  <a:srgbClr val="000000"/>
                </a:solidFill>
                <a:cs typeface="Times New Roman" pitchFamily="18" charset="0"/>
              </a:rPr>
              <a:t>Konkrete </a:t>
            </a:r>
            <a:r>
              <a:rPr lang="de-DE" sz="1600" dirty="0" smtClean="0">
                <a:solidFill>
                  <a:srgbClr val="000000"/>
                </a:solidFill>
                <a:cs typeface="Times New Roman" pitchFamily="18" charset="0"/>
              </a:rPr>
              <a:t>Aufgaben- und Zielformulierung</a:t>
            </a:r>
          </a:p>
          <a:p>
            <a:pPr lvl="1" eaLnBrk="1" hangingPunct="1">
              <a:lnSpc>
                <a:spcPct val="90000"/>
              </a:lnSpc>
              <a:spcBef>
                <a:spcPct val="45000"/>
              </a:spcBef>
              <a:defRPr/>
            </a:pPr>
            <a:r>
              <a:rPr lang="de-DE" sz="1600" dirty="0" smtClean="0">
                <a:solidFill>
                  <a:srgbClr val="000000"/>
                </a:solidFill>
                <a:cs typeface="Times New Roman" pitchFamily="18" charset="0"/>
              </a:rPr>
              <a:t>Vorgaben </a:t>
            </a:r>
            <a:r>
              <a:rPr lang="de-DE" sz="1600" dirty="0">
                <a:solidFill>
                  <a:srgbClr val="000000"/>
                </a:solidFill>
                <a:cs typeface="Times New Roman" pitchFamily="18" charset="0"/>
              </a:rPr>
              <a:t>/ Anregungen zur Ergebnisdarstellung (Skizzen</a:t>
            </a:r>
            <a:r>
              <a:rPr lang="de-DE" sz="1600" dirty="0" smtClean="0">
                <a:solidFill>
                  <a:srgbClr val="000000"/>
                </a:solidFill>
                <a:cs typeface="Times New Roman" pitchFamily="18" charset="0"/>
              </a:rPr>
              <a:t>..)</a:t>
            </a:r>
          </a:p>
          <a:p>
            <a:pPr lvl="1" eaLnBrk="1" hangingPunct="1">
              <a:lnSpc>
                <a:spcPct val="90000"/>
              </a:lnSpc>
              <a:spcBef>
                <a:spcPct val="45000"/>
              </a:spcBef>
              <a:defRPr/>
            </a:pPr>
            <a:r>
              <a:rPr lang="de-DE" sz="1600" dirty="0" smtClean="0">
                <a:solidFill>
                  <a:srgbClr val="000000"/>
                </a:solidFill>
                <a:cs typeface="Times New Roman" pitchFamily="18" charset="0"/>
              </a:rPr>
              <a:t>Präsentationsmaterialien bereitstellen</a:t>
            </a:r>
          </a:p>
          <a:p>
            <a:pPr lvl="1" eaLnBrk="1" hangingPunct="1">
              <a:lnSpc>
                <a:spcPct val="90000"/>
              </a:lnSpc>
              <a:spcBef>
                <a:spcPct val="45000"/>
              </a:spcBef>
              <a:defRPr/>
            </a:pPr>
            <a:endParaRPr lang="de-DE" sz="800" dirty="0" smtClean="0">
              <a:solidFill>
                <a:srgbClr val="000000"/>
              </a:solidFill>
              <a:cs typeface="Times New Roman" pitchFamily="18" charset="0"/>
            </a:endParaRPr>
          </a:p>
          <a:p>
            <a:pPr eaLnBrk="1" hangingPunct="1">
              <a:lnSpc>
                <a:spcPct val="90000"/>
              </a:lnSpc>
              <a:spcBef>
                <a:spcPct val="45000"/>
              </a:spcBef>
              <a:defRPr/>
            </a:pPr>
            <a:r>
              <a:rPr lang="az-Cyrl-AZ" sz="1600" dirty="0" smtClean="0">
                <a:solidFill>
                  <a:srgbClr val="000000"/>
                </a:solidFill>
                <a:cs typeface="Times New Roman" pitchFamily="18" charset="0"/>
              </a:rPr>
              <a:t>Роль </a:t>
            </a:r>
            <a:r>
              <a:rPr lang="az-Cyrl-AZ" sz="1600" dirty="0">
                <a:solidFill>
                  <a:srgbClr val="000000"/>
                </a:solidFill>
                <a:cs typeface="Times New Roman" pitchFamily="18" charset="0"/>
              </a:rPr>
              <a:t>преподавателя: - </a:t>
            </a:r>
            <a:r>
              <a:rPr lang="de-DE" sz="1600" i="1" dirty="0">
                <a:solidFill>
                  <a:srgbClr val="000000"/>
                </a:solidFill>
                <a:cs typeface="Times New Roman" pitchFamily="18" charset="0"/>
              </a:rPr>
              <a:t>Rolle des Lehrenden</a:t>
            </a:r>
          </a:p>
          <a:p>
            <a:pPr lvl="1" eaLnBrk="1" hangingPunct="1">
              <a:lnSpc>
                <a:spcPct val="90000"/>
              </a:lnSpc>
              <a:spcBef>
                <a:spcPct val="45000"/>
              </a:spcBef>
              <a:defRPr/>
            </a:pPr>
            <a:r>
              <a:rPr lang="de-DE" sz="1600" dirty="0" smtClean="0">
                <a:solidFill>
                  <a:srgbClr val="000000"/>
                </a:solidFill>
                <a:cs typeface="Times New Roman" pitchFamily="18" charset="0"/>
              </a:rPr>
              <a:t>Arbeitsgruppen beraten während des Lösungsprozesses, Vorgespräche führen </a:t>
            </a:r>
          </a:p>
          <a:p>
            <a:pPr lvl="1" eaLnBrk="1" hangingPunct="1">
              <a:lnSpc>
                <a:spcPct val="90000"/>
              </a:lnSpc>
              <a:spcBef>
                <a:spcPct val="45000"/>
              </a:spcBef>
              <a:defRPr/>
            </a:pPr>
            <a:r>
              <a:rPr lang="de-DE" sz="1600" dirty="0" smtClean="0">
                <a:solidFill>
                  <a:srgbClr val="000000"/>
                </a:solidFill>
                <a:cs typeface="Times New Roman" pitchFamily="18" charset="0"/>
              </a:rPr>
              <a:t>Präsentationen der Lösungen moderieren</a:t>
            </a:r>
            <a:endParaRPr lang="de-DE" sz="1600" dirty="0">
              <a:solidFill>
                <a:srgbClr val="000000"/>
              </a:solidFill>
              <a:cs typeface="Times New Roman" pitchFamily="18" charset="0"/>
            </a:endParaRPr>
          </a:p>
          <a:p>
            <a:pPr lvl="1" eaLnBrk="1" hangingPunct="1">
              <a:lnSpc>
                <a:spcPct val="90000"/>
              </a:lnSpc>
              <a:spcBef>
                <a:spcPct val="45000"/>
              </a:spcBef>
              <a:defRPr/>
            </a:pPr>
            <a:r>
              <a:rPr lang="de-DE" sz="1600" dirty="0" smtClean="0">
                <a:solidFill>
                  <a:srgbClr val="000000"/>
                </a:solidFill>
                <a:cs typeface="Times New Roman" pitchFamily="18" charset="0"/>
              </a:rPr>
              <a:t>Gruppendynamische </a:t>
            </a:r>
            <a:r>
              <a:rPr lang="de-DE" sz="1600" dirty="0">
                <a:solidFill>
                  <a:srgbClr val="000000"/>
                </a:solidFill>
                <a:cs typeface="Times New Roman" pitchFamily="18" charset="0"/>
              </a:rPr>
              <a:t>Prozesse beobachten (interne Organisation, Rollenverteilung</a:t>
            </a:r>
            <a:r>
              <a:rPr lang="de-DE" sz="1600" dirty="0" smtClean="0">
                <a:solidFill>
                  <a:srgbClr val="000000"/>
                </a:solidFill>
                <a:cs typeface="Times New Roman" pitchFamily="18" charset="0"/>
              </a:rPr>
              <a:t>)</a:t>
            </a:r>
          </a:p>
          <a:p>
            <a:pPr marL="457200" lvl="1" indent="0" eaLnBrk="1" hangingPunct="1">
              <a:lnSpc>
                <a:spcPct val="90000"/>
              </a:lnSpc>
              <a:spcBef>
                <a:spcPct val="45000"/>
              </a:spcBef>
              <a:buNone/>
              <a:defRPr/>
            </a:pPr>
            <a:endParaRPr lang="de-DE" sz="800" dirty="0" smtClean="0">
              <a:solidFill>
                <a:srgbClr val="000000"/>
              </a:solidFill>
              <a:cs typeface="Times New Roman" pitchFamily="18" charset="0"/>
            </a:endParaRPr>
          </a:p>
          <a:p>
            <a:pPr eaLnBrk="1" hangingPunct="1">
              <a:lnSpc>
                <a:spcPct val="90000"/>
              </a:lnSpc>
              <a:spcBef>
                <a:spcPct val="45000"/>
              </a:spcBef>
              <a:defRPr/>
            </a:pPr>
            <a:r>
              <a:rPr lang="az-Cyrl-AZ" sz="1600" dirty="0" smtClean="0">
                <a:solidFill>
                  <a:srgbClr val="000000"/>
                </a:solidFill>
                <a:cs typeface="Times New Roman" pitchFamily="18" charset="0"/>
              </a:rPr>
              <a:t>Как </a:t>
            </a:r>
            <a:r>
              <a:rPr lang="az-Cyrl-AZ" sz="1600" dirty="0">
                <a:solidFill>
                  <a:srgbClr val="000000"/>
                </a:solidFill>
                <a:cs typeface="Times New Roman" pitchFamily="18" charset="0"/>
              </a:rPr>
              <a:t>завершение подведение итогов – </a:t>
            </a:r>
            <a:r>
              <a:rPr lang="de-DE" sz="1600" dirty="0" smtClean="0">
                <a:solidFill>
                  <a:srgbClr val="000000"/>
                </a:solidFill>
                <a:cs typeface="Times New Roman" pitchFamily="18" charset="0"/>
              </a:rPr>
              <a:t/>
            </a:r>
            <a:br>
              <a:rPr lang="de-DE" sz="1600" dirty="0" smtClean="0">
                <a:solidFill>
                  <a:srgbClr val="000000"/>
                </a:solidFill>
                <a:cs typeface="Times New Roman" pitchFamily="18" charset="0"/>
              </a:rPr>
            </a:br>
            <a:r>
              <a:rPr lang="de-DE" sz="1600" i="1" dirty="0" smtClean="0">
                <a:solidFill>
                  <a:srgbClr val="000000"/>
                </a:solidFill>
                <a:cs typeface="Times New Roman" pitchFamily="18" charset="0"/>
              </a:rPr>
              <a:t>Zusammenfassung der wichtigsten Ergebnisse </a:t>
            </a:r>
            <a:r>
              <a:rPr lang="de-DE" sz="1600" i="1" dirty="0">
                <a:solidFill>
                  <a:srgbClr val="000000"/>
                </a:solidFill>
                <a:cs typeface="Times New Roman" pitchFamily="18" charset="0"/>
              </a:rPr>
              <a:t>als Abschluss</a:t>
            </a:r>
          </a:p>
          <a:p>
            <a:pPr marL="381000" indent="-381000" eaLnBrk="1" hangingPunct="1">
              <a:lnSpc>
                <a:spcPct val="80000"/>
              </a:lnSpc>
              <a:spcBef>
                <a:spcPct val="45000"/>
              </a:spcBef>
              <a:buFont typeface="Wingdings" pitchFamily="2" charset="2"/>
              <a:buChar char="ü"/>
              <a:defRPr/>
            </a:pPr>
            <a:endParaRPr lang="de-DE" sz="1800" dirty="0" smtClean="0">
              <a:cs typeface="Times New Roman" pitchFamily="18" charset="0"/>
            </a:endParaRPr>
          </a:p>
        </p:txBody>
      </p:sp>
      <p:sp>
        <p:nvSpPr>
          <p:cNvPr id="47108" name="Fußzeilenplatzhalter 3"/>
          <p:cNvSpPr>
            <a:spLocks noGrp="1"/>
          </p:cNvSpPr>
          <p:nvPr>
            <p:ph type="ftr" sz="quarter" idx="10"/>
            <p:custDataLst>
              <p:tags r:id="rId4"/>
            </p:custDataLst>
          </p:nvPr>
        </p:nvSpPr>
        <p:spPr>
          <a:noFill/>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0B0ABC49-CF3A-41C1-95F3-7867C82F0766}" type="slidenum">
              <a:rPr lang="de-DE" u="none" smtClean="0">
                <a:solidFill>
                  <a:srgbClr val="4D4D4D"/>
                </a:solidFill>
              </a:rPr>
              <a:pPr eaLnBrk="1" hangingPunct="1"/>
              <a:t>13</a:t>
            </a:fld>
            <a:endParaRPr lang="de-DE" u="none" dirty="0" smtClean="0">
              <a:solidFill>
                <a:srgbClr val="4D4D4D"/>
              </a:solidFill>
            </a:endParaRPr>
          </a:p>
        </p:txBody>
      </p:sp>
    </p:spTree>
    <p:custDataLst>
      <p:tags r:id="rId1"/>
    </p:custDataLst>
    <p:extLst>
      <p:ext uri="{BB962C8B-B14F-4D97-AF65-F5344CB8AC3E}">
        <p14:creationId xmlns:p14="http://schemas.microsoft.com/office/powerpoint/2010/main" val="410219359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2"/>
            </p:custDataLst>
          </p:nvPr>
        </p:nvSpPr>
        <p:spPr/>
        <p:txBody>
          <a:bodyPr/>
          <a:lstStyle/>
          <a:p>
            <a:pPr eaLnBrk="1" hangingPunct="1"/>
            <a:r>
              <a:rPr lang="de-DE" altLang="de-DE" sz="2400" smtClean="0"/>
              <a:t>Beispiel für Fallstudien-Aufgabenstellung: Unternehmensszenario</a:t>
            </a:r>
          </a:p>
        </p:txBody>
      </p:sp>
      <p:sp>
        <p:nvSpPr>
          <p:cNvPr id="7172" name="Rectangle 3"/>
          <p:cNvSpPr>
            <a:spLocks noGrp="1" noChangeArrowheads="1"/>
          </p:cNvSpPr>
          <p:nvPr>
            <p:ph type="body" idx="1"/>
            <p:custDataLst>
              <p:tags r:id="rId3"/>
            </p:custDataLst>
          </p:nvPr>
        </p:nvSpPr>
        <p:spPr>
          <a:xfrm>
            <a:off x="685800" y="1143000"/>
            <a:ext cx="7772400" cy="5238328"/>
          </a:xfrm>
        </p:spPr>
        <p:txBody>
          <a:bodyPr/>
          <a:lstStyle/>
          <a:p>
            <a:pPr marL="0" indent="0" eaLnBrk="1" hangingPunct="1">
              <a:spcBef>
                <a:spcPct val="50000"/>
              </a:spcBef>
              <a:buFontTx/>
              <a:buNone/>
              <a:defRPr/>
            </a:pPr>
            <a:r>
              <a:rPr lang="de-DE" sz="1800" dirty="0" smtClean="0"/>
              <a:t>Ausgangsszenario:</a:t>
            </a:r>
          </a:p>
          <a:p>
            <a:pPr eaLnBrk="1" hangingPunct="1">
              <a:spcBef>
                <a:spcPct val="50000"/>
              </a:spcBef>
              <a:defRPr/>
            </a:pPr>
            <a:r>
              <a:rPr lang="de-DE" sz="1800" dirty="0" smtClean="0"/>
              <a:t>Internationale Hotelkette mit Fokus auf Geschäftsreisende</a:t>
            </a:r>
          </a:p>
          <a:p>
            <a:pPr lvl="1" eaLnBrk="1" hangingPunct="1">
              <a:spcBef>
                <a:spcPct val="50000"/>
              </a:spcBef>
              <a:defRPr/>
            </a:pPr>
            <a:r>
              <a:rPr lang="de-DE" dirty="0" smtClean="0"/>
              <a:t>Verkauf der Hotelkette</a:t>
            </a:r>
          </a:p>
          <a:p>
            <a:pPr lvl="1" eaLnBrk="1" hangingPunct="1">
              <a:spcBef>
                <a:spcPct val="50000"/>
              </a:spcBef>
              <a:defRPr/>
            </a:pPr>
            <a:r>
              <a:rPr lang="de-DE" dirty="0" smtClean="0"/>
              <a:t>Neuer Geschäftsführer möchte Serviceorientierung                           der Mitarbeiter erhöhen, neue Serviceteams bilden</a:t>
            </a:r>
          </a:p>
          <a:p>
            <a:pPr lvl="1" eaLnBrk="1" hangingPunct="1">
              <a:spcBef>
                <a:spcPct val="50000"/>
              </a:spcBef>
              <a:defRPr/>
            </a:pPr>
            <a:r>
              <a:rPr lang="de-DE" dirty="0" smtClean="0"/>
              <a:t>Schulung </a:t>
            </a:r>
            <a:r>
              <a:rPr lang="de-DE" dirty="0"/>
              <a:t>von </a:t>
            </a:r>
            <a:r>
              <a:rPr lang="de-DE" dirty="0" smtClean="0"/>
              <a:t>Teamleitern </a:t>
            </a:r>
            <a:r>
              <a:rPr lang="de-DE" dirty="0"/>
              <a:t>der </a:t>
            </a:r>
            <a:r>
              <a:rPr lang="de-DE" dirty="0" smtClean="0"/>
              <a:t>Serviceteams </a:t>
            </a:r>
            <a:br>
              <a:rPr lang="de-DE" dirty="0" smtClean="0"/>
            </a:br>
            <a:r>
              <a:rPr lang="de-DE" dirty="0" smtClean="0"/>
              <a:t>zur Anleitung und Umsetzung der </a:t>
            </a:r>
            <a:br>
              <a:rPr lang="de-DE" dirty="0" smtClean="0"/>
            </a:br>
            <a:r>
              <a:rPr lang="de-DE" dirty="0" smtClean="0"/>
              <a:t>Serviceorientierung</a:t>
            </a:r>
            <a:br>
              <a:rPr lang="de-DE" dirty="0" smtClean="0"/>
            </a:br>
            <a:endParaRPr lang="de-DE" sz="1800" dirty="0" smtClean="0"/>
          </a:p>
          <a:p>
            <a:pPr eaLnBrk="1" hangingPunct="1">
              <a:spcBef>
                <a:spcPct val="50000"/>
              </a:spcBef>
              <a:defRPr/>
            </a:pPr>
            <a:r>
              <a:rPr lang="de-DE" sz="1800" dirty="0" smtClean="0"/>
              <a:t>Problemstellung</a:t>
            </a:r>
          </a:p>
          <a:p>
            <a:pPr lvl="1" eaLnBrk="1" hangingPunct="1">
              <a:spcBef>
                <a:spcPct val="50000"/>
              </a:spcBef>
              <a:defRPr/>
            </a:pPr>
            <a:r>
              <a:rPr lang="de-DE" dirty="0" smtClean="0"/>
              <a:t>verunsicherte Mitarbeiter                                                                              (neue Leistungsanforderungen, neue Teamzusammensetzungen)</a:t>
            </a:r>
          </a:p>
          <a:p>
            <a:pPr lvl="1" eaLnBrk="1" hangingPunct="1">
              <a:spcBef>
                <a:spcPct val="50000"/>
              </a:spcBef>
              <a:defRPr/>
            </a:pPr>
            <a:r>
              <a:rPr lang="de-DE" dirty="0" smtClean="0"/>
              <a:t>Mangelnde Führungsfähigkeiten der Teamleiter im Bereich der Kommunikation der neuen Ausrichtung </a:t>
            </a:r>
          </a:p>
        </p:txBody>
      </p:sp>
      <p:sp>
        <p:nvSpPr>
          <p:cNvPr id="14340" name="Fußzeilenplatzhalter 3"/>
          <p:cNvSpPr>
            <a:spLocks noGrp="1"/>
          </p:cNvSpPr>
          <p:nvPr>
            <p:ph type="ftr" sz="quarter" idx="10"/>
            <p:custDataLst>
              <p:tags r:id="rId4"/>
            </p:custDataLst>
          </p:nvPr>
        </p:nvSpPr>
        <p:spPr>
          <a:noFill/>
        </p:spPr>
        <p:txBody>
          <a:bodyPr/>
          <a:lstStyle>
            <a:lvl1pPr marL="457200" indent="-4572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r>
              <a:rPr lang="de-DE" altLang="de-DE" sz="1100" dirty="0">
                <a:solidFill>
                  <a:srgbClr val="4D4D4D"/>
                </a:solidFill>
              </a:rPr>
              <a:t>Prof. Dr. Niclas Schaper, Elena </a:t>
            </a:r>
            <a:r>
              <a:rPr lang="de-DE" altLang="de-DE" sz="1100" dirty="0" smtClean="0">
                <a:solidFill>
                  <a:srgbClr val="4D4D4D"/>
                </a:solidFill>
              </a:rPr>
              <a:t>Bender</a:t>
            </a:r>
          </a:p>
          <a:p>
            <a:pPr eaLnBrk="1" hangingPunct="1"/>
            <a:r>
              <a:rPr lang="de-DE" altLang="de-DE" sz="1100" dirty="0" smtClean="0">
                <a:solidFill>
                  <a:srgbClr val="4D4D4D"/>
                </a:solidFill>
              </a:rPr>
              <a:t>Folie </a:t>
            </a:r>
            <a:fld id="{880C5502-D8B9-4493-B639-38EA27D784EF}" type="slidenum">
              <a:rPr lang="de-DE" altLang="de-DE" sz="1100" smtClean="0">
                <a:solidFill>
                  <a:srgbClr val="4D4D4D"/>
                </a:solidFill>
              </a:rPr>
              <a:pPr eaLnBrk="1" hangingPunct="1"/>
              <a:t>14</a:t>
            </a:fld>
            <a:endParaRPr lang="de-DE" altLang="de-DE" sz="1100" dirty="0" smtClean="0">
              <a:solidFill>
                <a:srgbClr val="4D4D4D"/>
              </a:solidFill>
            </a:endParaRPr>
          </a:p>
        </p:txBody>
      </p:sp>
      <p:pic>
        <p:nvPicPr>
          <p:cNvPr id="14341" name="Picture 5" descr="C:\Users\Elena\AppData\Local\Microsoft\Windows\Temporary Internet Files\Content.IE5\AA2YM0Q7\MC9003083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5500" y="974725"/>
            <a:ext cx="16637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Users\Elena\AppData\Local\Microsoft\Windows\Temporary Internet Files\Content.IE5\58NY51B0\MC90007871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7625" y="2601913"/>
            <a:ext cx="5603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C:\Users\Elena\AppData\Local\Microsoft\Windows\Temporary Internet Files\Content.IE5\UFMHH3SP\MC90007871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0988" y="3390900"/>
            <a:ext cx="293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C:\Users\Elena\AppData\Local\Microsoft\Windows\Temporary Internet Files\Content.IE5\UFMHH3SP\MC90007871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5238" y="3389313"/>
            <a:ext cx="293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C:\Users\Elena\AppData\Local\Microsoft\Windows\Temporary Internet Files\Content.IE5\UFMHH3SP\MC90007871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32800" y="3321050"/>
            <a:ext cx="29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descr="C:\Users\Elena\AppData\Local\Microsoft\Windows\Temporary Internet Files\Content.IE5\M26OEYQ9\MC90007870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4525" y="4154488"/>
            <a:ext cx="762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8" descr="C:\Users\Elena\AppData\Local\Microsoft\Windows\Temporary Internet Files\Content.IE5\M26OEYQ9\MC90007870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1525" y="4187825"/>
            <a:ext cx="769938"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8" descr="C:\Users\Elena\AppData\Local\Microsoft\Windows\Temporary Internet Files\Content.IE5\M26OEYQ9\MC90007870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34363" y="4224338"/>
            <a:ext cx="6905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Abgerundete rechteckige Legende 15"/>
          <p:cNvSpPr>
            <a:spLocks noChangeArrowheads="1"/>
          </p:cNvSpPr>
          <p:nvPr/>
        </p:nvSpPr>
        <p:spPr bwMode="auto">
          <a:xfrm>
            <a:off x="6786563" y="3244850"/>
            <a:ext cx="690562" cy="288925"/>
          </a:xfrm>
          <a:prstGeom prst="wedgeRoundRectCallout">
            <a:avLst>
              <a:gd name="adj1" fmla="val -20833"/>
              <a:gd name="adj2" fmla="val 62500"/>
              <a:gd name="adj3" fmla="val 16667"/>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4350" name="Textfeld 16"/>
          <p:cNvSpPr txBox="1">
            <a:spLocks noChangeArrowheads="1"/>
          </p:cNvSpPr>
          <p:nvPr/>
        </p:nvSpPr>
        <p:spPr bwMode="auto">
          <a:xfrm>
            <a:off x="6926263" y="3257550"/>
            <a:ext cx="261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pPr>
            <a:r>
              <a:rPr lang="de-DE" altLang="de-DE" sz="1100" u="none" smtClean="0">
                <a:solidFill>
                  <a:srgbClr val="000000"/>
                </a:solidFill>
              </a:rPr>
              <a:t>!!</a:t>
            </a:r>
          </a:p>
        </p:txBody>
      </p:sp>
      <p:sp>
        <p:nvSpPr>
          <p:cNvPr id="14351" name="Wolkenförmige Legende 3"/>
          <p:cNvSpPr>
            <a:spLocks noChangeArrowheads="1"/>
          </p:cNvSpPr>
          <p:nvPr/>
        </p:nvSpPr>
        <p:spPr bwMode="auto">
          <a:xfrm>
            <a:off x="5884863" y="3767138"/>
            <a:ext cx="441325" cy="319087"/>
          </a:xfrm>
          <a:prstGeom prst="cloudCallout">
            <a:avLst>
              <a:gd name="adj1" fmla="val -20833"/>
              <a:gd name="adj2" fmla="val 62500"/>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4352" name="Textfeld 18"/>
          <p:cNvSpPr txBox="1">
            <a:spLocks noChangeArrowheads="1"/>
          </p:cNvSpPr>
          <p:nvPr/>
        </p:nvSpPr>
        <p:spPr bwMode="auto">
          <a:xfrm>
            <a:off x="5983288" y="3767138"/>
            <a:ext cx="261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pPr>
            <a:r>
              <a:rPr lang="de-DE" altLang="de-DE" sz="1100" u="none" smtClean="0">
                <a:solidFill>
                  <a:srgbClr val="000000"/>
                </a:solidFill>
              </a:rPr>
              <a:t>?</a:t>
            </a:r>
          </a:p>
        </p:txBody>
      </p:sp>
    </p:spTree>
    <p:custDataLst>
      <p:tags r:id="rId1"/>
    </p:custDataLst>
    <p:extLst>
      <p:ext uri="{BB962C8B-B14F-4D97-AF65-F5344CB8AC3E}">
        <p14:creationId xmlns:p14="http://schemas.microsoft.com/office/powerpoint/2010/main" val="149034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txBox="1">
            <a:spLocks noChangeArrowheads="1"/>
          </p:cNvSpPr>
          <p:nvPr>
            <p:custDataLst>
              <p:tags r:id="rId2"/>
            </p:custDataLst>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50000"/>
              </a:spcBef>
            </a:pPr>
            <a:endParaRPr lang="de-DE" altLang="de-DE" smtClean="0">
              <a:solidFill>
                <a:srgbClr val="000000"/>
              </a:solidFill>
            </a:endParaRPr>
          </a:p>
        </p:txBody>
      </p:sp>
      <p:sp>
        <p:nvSpPr>
          <p:cNvPr id="15363" name="Rectangle 2"/>
          <p:cNvSpPr>
            <a:spLocks noGrp="1" noChangeArrowheads="1"/>
          </p:cNvSpPr>
          <p:nvPr>
            <p:ph type="title"/>
            <p:custDataLst>
              <p:tags r:id="rId3"/>
            </p:custDataLst>
          </p:nvPr>
        </p:nvSpPr>
        <p:spPr>
          <a:xfrm>
            <a:off x="0" y="152400"/>
            <a:ext cx="9144000" cy="762000"/>
          </a:xfrm>
        </p:spPr>
        <p:txBody>
          <a:bodyPr/>
          <a:lstStyle/>
          <a:p>
            <a:pPr marL="457200" indent="-457200" eaLnBrk="1" hangingPunct="1"/>
            <a:r>
              <a:rPr lang="de-DE" altLang="de-DE" dirty="0" smtClean="0"/>
              <a:t>Aufgabenstellung einer Fallstudie</a:t>
            </a:r>
          </a:p>
        </p:txBody>
      </p:sp>
      <p:sp>
        <p:nvSpPr>
          <p:cNvPr id="8196" name="Rectangle 3"/>
          <p:cNvSpPr>
            <a:spLocks noGrp="1" noChangeArrowheads="1"/>
          </p:cNvSpPr>
          <p:nvPr>
            <p:ph type="body" idx="1"/>
            <p:custDataLst>
              <p:tags r:id="rId4"/>
            </p:custDataLst>
          </p:nvPr>
        </p:nvSpPr>
        <p:spPr>
          <a:xfrm>
            <a:off x="304800" y="1143000"/>
            <a:ext cx="8839200" cy="5181600"/>
          </a:xfrm>
        </p:spPr>
        <p:txBody>
          <a:bodyPr/>
          <a:lstStyle/>
          <a:p>
            <a:pPr marL="381000" indent="-381000" eaLnBrk="1" hangingPunct="1">
              <a:spcAft>
                <a:spcPct val="50000"/>
              </a:spcAft>
              <a:defRPr/>
            </a:pPr>
            <a:r>
              <a:rPr lang="de-DE" sz="1800" b="1" dirty="0" smtClean="0"/>
              <a:t>Fallstudien-Auftrag zum Szenario: </a:t>
            </a:r>
            <a:r>
              <a:rPr lang="de-DE" sz="1800" dirty="0" smtClean="0"/>
              <a:t/>
            </a:r>
            <a:br>
              <a:rPr lang="de-DE" sz="1800" dirty="0" smtClean="0"/>
            </a:br>
            <a:r>
              <a:rPr lang="de-DE" sz="1800" dirty="0" smtClean="0"/>
              <a:t>Entwicklung eines Trainings für die Teamleiter,                                                                       die lernen sollen, wirkungsvoll ihre Mitarbeiter                                                           gemäß der neuen Serviceorientierung zu koordinieren</a:t>
            </a:r>
            <a:endParaRPr lang="de-DE" sz="1800" dirty="0"/>
          </a:p>
          <a:p>
            <a:pPr marL="381000" indent="-381000" eaLnBrk="1" hangingPunct="1">
              <a:spcAft>
                <a:spcPct val="50000"/>
              </a:spcAft>
              <a:defRPr/>
            </a:pPr>
            <a:r>
              <a:rPr lang="de-DE" sz="1800" b="1" dirty="0" smtClean="0"/>
              <a:t>Zu berücksichtigende Rahmenbedingungen:</a:t>
            </a:r>
          </a:p>
          <a:p>
            <a:pPr marL="781050" lvl="1" indent="-381000" eaLnBrk="1" hangingPunct="1">
              <a:spcBef>
                <a:spcPts val="600"/>
              </a:spcBef>
              <a:spcAft>
                <a:spcPts val="600"/>
              </a:spcAft>
              <a:defRPr/>
            </a:pPr>
            <a:r>
              <a:rPr lang="de-DE" sz="1600" dirty="0" smtClean="0"/>
              <a:t>Teamleiter sind noch unerfahren bzgl. Führungstätigkeit</a:t>
            </a:r>
          </a:p>
          <a:p>
            <a:pPr marL="781050" lvl="1" indent="-381000" eaLnBrk="1" hangingPunct="1">
              <a:spcBef>
                <a:spcPts val="600"/>
              </a:spcBef>
              <a:spcAft>
                <a:spcPts val="600"/>
              </a:spcAft>
              <a:defRPr/>
            </a:pPr>
            <a:r>
              <a:rPr lang="de-DE" sz="1600" dirty="0" smtClean="0"/>
              <a:t>Training soll mit ca. 10 Teamleitern durchgeführt werden und darf 1,5 Tage dauern</a:t>
            </a:r>
          </a:p>
          <a:p>
            <a:pPr marL="381000" indent="-381000" eaLnBrk="1" hangingPunct="1">
              <a:spcAft>
                <a:spcPct val="50000"/>
              </a:spcAft>
              <a:defRPr/>
            </a:pPr>
            <a:endParaRPr lang="de-DE" sz="1800" b="1" dirty="0" smtClean="0"/>
          </a:p>
          <a:p>
            <a:pPr marL="381000" indent="-381000" eaLnBrk="1" hangingPunct="1">
              <a:spcAft>
                <a:spcPct val="50000"/>
              </a:spcAft>
              <a:defRPr/>
            </a:pPr>
            <a:r>
              <a:rPr lang="de-DE" sz="1800" b="1" dirty="0" smtClean="0"/>
              <a:t>Feinziele des Fallstudienauftrags: </a:t>
            </a:r>
            <a:endParaRPr lang="de-DE" sz="1800" b="1" dirty="0" smtClean="0">
              <a:solidFill>
                <a:schemeClr val="accent1">
                  <a:lumMod val="50000"/>
                </a:schemeClr>
              </a:solidFill>
            </a:endParaRPr>
          </a:p>
          <a:p>
            <a:pPr lvl="1" eaLnBrk="1" hangingPunct="1">
              <a:spcAft>
                <a:spcPct val="50000"/>
              </a:spcAft>
              <a:defRPr/>
            </a:pPr>
            <a:r>
              <a:rPr lang="de-DE" sz="1600" dirty="0" smtClean="0"/>
              <a:t>Wie ist das Training aufgebaut? Wie ist der Ablauf geplant?</a:t>
            </a:r>
          </a:p>
          <a:p>
            <a:pPr lvl="1" eaLnBrk="1" hangingPunct="1">
              <a:spcAft>
                <a:spcPct val="50000"/>
              </a:spcAft>
              <a:defRPr/>
            </a:pPr>
            <a:r>
              <a:rPr lang="de-DE" sz="1600" dirty="0" smtClean="0"/>
              <a:t>Welche Ziele bzw. Inhalt werden im Training behandelt? </a:t>
            </a:r>
          </a:p>
          <a:p>
            <a:pPr lvl="1" eaLnBrk="1" hangingPunct="1">
              <a:spcAft>
                <a:spcPct val="50000"/>
              </a:spcAft>
              <a:defRPr/>
            </a:pPr>
            <a:r>
              <a:rPr lang="de-DE" sz="1600" dirty="0" smtClean="0"/>
              <a:t>Welche Medien werden eingesetzt und wie gestaltet?</a:t>
            </a:r>
          </a:p>
          <a:p>
            <a:pPr lvl="1" eaLnBrk="1" hangingPunct="1">
              <a:spcAft>
                <a:spcPct val="50000"/>
              </a:spcAft>
              <a:defRPr/>
            </a:pPr>
            <a:r>
              <a:rPr lang="de-DE" sz="1600" dirty="0" smtClean="0"/>
              <a:t>Wie wird das Training evaluiert?</a:t>
            </a:r>
            <a:br>
              <a:rPr lang="de-DE" sz="1600" dirty="0" smtClean="0"/>
            </a:br>
            <a:endParaRPr lang="de-DE" sz="1600" dirty="0" smtClean="0"/>
          </a:p>
        </p:txBody>
      </p:sp>
      <p:sp>
        <p:nvSpPr>
          <p:cNvPr id="15365" name="Fußzeilenplatzhalter 3"/>
          <p:cNvSpPr>
            <a:spLocks noGrp="1"/>
          </p:cNvSpPr>
          <p:nvPr>
            <p:ph type="ftr" sz="quarter" idx="10"/>
            <p:custDataLst>
              <p:tags r:id="rId5"/>
            </p:custDataLst>
          </p:nvPr>
        </p:nvSpPr>
        <p:spPr>
          <a:noFill/>
        </p:spPr>
        <p:txBody>
          <a:bodyPr/>
          <a:lstStyle>
            <a:lvl1pPr marL="457200" indent="-4572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r>
              <a:rPr lang="de-DE" altLang="de-DE" sz="1100" smtClean="0">
                <a:solidFill>
                  <a:srgbClr val="4D4D4D"/>
                </a:solidFill>
              </a:rPr>
              <a:t>Elena Bender</a:t>
            </a:r>
          </a:p>
          <a:p>
            <a:pPr eaLnBrk="1" hangingPunct="1"/>
            <a:r>
              <a:rPr lang="de-DE" altLang="de-DE" sz="1100" smtClean="0">
                <a:solidFill>
                  <a:srgbClr val="4D4D4D"/>
                </a:solidFill>
              </a:rPr>
              <a:t>Folie </a:t>
            </a:r>
            <a:fld id="{0D0A696C-5538-4EB9-9009-619EDA230D9C}" type="slidenum">
              <a:rPr lang="de-DE" altLang="de-DE" sz="1100" smtClean="0">
                <a:solidFill>
                  <a:srgbClr val="4D4D4D"/>
                </a:solidFill>
              </a:rPr>
              <a:pPr eaLnBrk="1" hangingPunct="1"/>
              <a:t>15</a:t>
            </a:fld>
            <a:endParaRPr lang="de-DE" altLang="de-DE" sz="1100" smtClean="0">
              <a:solidFill>
                <a:srgbClr val="4D4D4D"/>
              </a:solidFill>
            </a:endParaRPr>
          </a:p>
        </p:txBody>
      </p:sp>
      <p:pic>
        <p:nvPicPr>
          <p:cNvPr id="15366" name="Picture 7" descr="C:\Users\Elena\AppData\Local\Microsoft\Windows\Temporary Internet Files\Content.IE5\UFMHH3SP\MC90007871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1513" y="1825625"/>
            <a:ext cx="293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Users\Elena\AppData\Local\Microsoft\Windows\Temporary Internet Files\Content.IE5\UFMHH3SP\MC90007871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6488" y="1665288"/>
            <a:ext cx="293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C:\Users\Elena\AppData\Local\Microsoft\Windows\Temporary Internet Files\Content.IE5\AA2YM0Q7\MC90007876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125" y="1112838"/>
            <a:ext cx="8636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69" name="Gerade Verbindung mit Pfeil 3"/>
          <p:cNvCxnSpPr>
            <a:cxnSpLocks noChangeShapeType="1"/>
          </p:cNvCxnSpPr>
          <p:nvPr/>
        </p:nvCxnSpPr>
        <p:spPr bwMode="auto">
          <a:xfrm>
            <a:off x="7524750" y="1665288"/>
            <a:ext cx="360363" cy="2921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0" name="Gerade Verbindung mit Pfeil 13"/>
          <p:cNvCxnSpPr>
            <a:cxnSpLocks noChangeShapeType="1"/>
          </p:cNvCxnSpPr>
          <p:nvPr/>
        </p:nvCxnSpPr>
        <p:spPr bwMode="auto">
          <a:xfrm>
            <a:off x="7524750" y="1412875"/>
            <a:ext cx="1201738" cy="2524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371" name="Picture 7" descr="C:\Users\Elena\AppData\Local\Microsoft\Windows\Temporary Internet Files\Content.IE5\UFMHH3SP\MC90007871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4775" y="2055813"/>
            <a:ext cx="29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2" name="Gerade Verbindung mit Pfeil 15"/>
          <p:cNvCxnSpPr>
            <a:cxnSpLocks noChangeShapeType="1"/>
          </p:cNvCxnSpPr>
          <p:nvPr/>
        </p:nvCxnSpPr>
        <p:spPr bwMode="auto">
          <a:xfrm>
            <a:off x="7634288" y="1538288"/>
            <a:ext cx="657225" cy="3381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170813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a:xfrm>
            <a:off x="457200" y="152400"/>
            <a:ext cx="8229600" cy="762000"/>
          </a:xfrm>
        </p:spPr>
        <p:txBody>
          <a:bodyPr/>
          <a:lstStyle/>
          <a:p>
            <a:pPr eaLnBrk="1" hangingPunct="1"/>
            <a:r>
              <a:rPr lang="de-DE" altLang="de-DE" sz="2400" b="1" dirty="0" smtClean="0"/>
              <a:t>Vorbereitung der Fallstudienlösung</a:t>
            </a:r>
          </a:p>
        </p:txBody>
      </p:sp>
      <p:sp>
        <p:nvSpPr>
          <p:cNvPr id="15363" name="Rectangle 3"/>
          <p:cNvSpPr>
            <a:spLocks noGrp="1" noChangeArrowheads="1"/>
          </p:cNvSpPr>
          <p:nvPr>
            <p:ph type="body" idx="1"/>
            <p:custDataLst>
              <p:tags r:id="rId3"/>
            </p:custDataLst>
          </p:nvPr>
        </p:nvSpPr>
        <p:spPr>
          <a:xfrm>
            <a:off x="409575" y="976313"/>
            <a:ext cx="8713788" cy="5260975"/>
          </a:xfrm>
        </p:spPr>
        <p:txBody>
          <a:bodyPr/>
          <a:lstStyle/>
          <a:p>
            <a:pPr eaLnBrk="1" hangingPunct="1">
              <a:lnSpc>
                <a:spcPct val="90000"/>
              </a:lnSpc>
              <a:spcBef>
                <a:spcPct val="50000"/>
              </a:spcBef>
              <a:buFontTx/>
              <a:buNone/>
              <a:defRPr/>
            </a:pPr>
            <a:endParaRPr lang="de-DE" sz="1800" b="1" dirty="0" smtClean="0"/>
          </a:p>
          <a:p>
            <a:pPr eaLnBrk="1" hangingPunct="1">
              <a:lnSpc>
                <a:spcPct val="90000"/>
              </a:lnSpc>
              <a:spcBef>
                <a:spcPct val="50000"/>
              </a:spcBef>
              <a:defRPr/>
            </a:pPr>
            <a:endParaRPr lang="de-DE" sz="1800" dirty="0" smtClean="0"/>
          </a:p>
          <a:p>
            <a:pPr eaLnBrk="1" hangingPunct="1">
              <a:lnSpc>
                <a:spcPct val="90000"/>
              </a:lnSpc>
              <a:spcBef>
                <a:spcPct val="50000"/>
              </a:spcBef>
              <a:defRPr/>
            </a:pPr>
            <a:endParaRPr lang="de-DE" sz="1800" dirty="0"/>
          </a:p>
          <a:p>
            <a:pPr eaLnBrk="1" hangingPunct="1">
              <a:lnSpc>
                <a:spcPct val="90000"/>
              </a:lnSpc>
              <a:spcBef>
                <a:spcPct val="50000"/>
              </a:spcBef>
              <a:defRPr/>
            </a:pPr>
            <a:endParaRPr lang="de-DE" sz="1800" dirty="0" smtClean="0"/>
          </a:p>
          <a:p>
            <a:pPr marL="0" indent="0" eaLnBrk="1" hangingPunct="1">
              <a:lnSpc>
                <a:spcPct val="90000"/>
              </a:lnSpc>
              <a:spcBef>
                <a:spcPct val="50000"/>
              </a:spcBef>
              <a:buFontTx/>
              <a:buNone/>
              <a:defRPr/>
            </a:pPr>
            <a:endParaRPr lang="de-DE" sz="1800" dirty="0" smtClean="0"/>
          </a:p>
          <a:p>
            <a:pPr marL="0" indent="0" eaLnBrk="1" hangingPunct="1">
              <a:lnSpc>
                <a:spcPct val="90000"/>
              </a:lnSpc>
              <a:spcBef>
                <a:spcPct val="50000"/>
              </a:spcBef>
              <a:buFontTx/>
              <a:buNone/>
              <a:defRPr/>
            </a:pPr>
            <a:r>
              <a:rPr lang="de-DE" sz="1800" dirty="0" smtClean="0"/>
              <a:t>Arbeitsgruppe 	Einarbeitung 	  Lösung            Vorbesprechung    Präsentation</a:t>
            </a:r>
          </a:p>
          <a:p>
            <a:pPr marL="0" indent="0" eaLnBrk="1" hangingPunct="1">
              <a:lnSpc>
                <a:spcPct val="90000"/>
              </a:lnSpc>
              <a:spcBef>
                <a:spcPct val="50000"/>
              </a:spcBef>
              <a:buFontTx/>
              <a:buNone/>
              <a:defRPr/>
            </a:pPr>
            <a:r>
              <a:rPr lang="de-DE" sz="1800" dirty="0" smtClean="0"/>
              <a:t>	</a:t>
            </a:r>
          </a:p>
          <a:p>
            <a:pPr marL="0" indent="0" eaLnBrk="1" hangingPunct="1">
              <a:lnSpc>
                <a:spcPct val="90000"/>
              </a:lnSpc>
              <a:spcBef>
                <a:spcPct val="50000"/>
              </a:spcBef>
              <a:buFontTx/>
              <a:buNone/>
              <a:defRPr/>
            </a:pPr>
            <a:endParaRPr lang="de-DE" sz="1800" b="1" dirty="0" smtClean="0"/>
          </a:p>
          <a:p>
            <a:pPr eaLnBrk="1" hangingPunct="1">
              <a:lnSpc>
                <a:spcPct val="90000"/>
              </a:lnSpc>
              <a:spcBef>
                <a:spcPct val="50000"/>
              </a:spcBef>
              <a:buFontTx/>
              <a:buNone/>
              <a:defRPr/>
            </a:pPr>
            <a:r>
              <a:rPr lang="de-DE" sz="1800" b="1" dirty="0" smtClean="0"/>
              <a:t>Durchführung der Präsentation der Lösung</a:t>
            </a:r>
          </a:p>
          <a:p>
            <a:pPr eaLnBrk="1" hangingPunct="1">
              <a:lnSpc>
                <a:spcPct val="90000"/>
              </a:lnSpc>
              <a:spcBef>
                <a:spcPct val="50000"/>
              </a:spcBef>
              <a:buFontTx/>
              <a:buNone/>
              <a:defRPr/>
            </a:pPr>
            <a:r>
              <a:rPr lang="de-DE" sz="1800" b="1" dirty="0"/>
              <a:t>	</a:t>
            </a:r>
            <a:r>
              <a:rPr lang="de-DE" sz="1200" dirty="0" smtClean="0"/>
              <a:t>	</a:t>
            </a:r>
            <a:r>
              <a:rPr lang="de-DE" sz="1800" dirty="0" smtClean="0"/>
              <a:t>Einführung in das Thema (ca. 15 Minuten)</a:t>
            </a:r>
          </a:p>
          <a:p>
            <a:pPr marL="0" indent="0" eaLnBrk="1" hangingPunct="1">
              <a:lnSpc>
                <a:spcPct val="90000"/>
              </a:lnSpc>
              <a:spcBef>
                <a:spcPct val="50000"/>
              </a:spcBef>
              <a:buFontTx/>
              <a:buNone/>
              <a:defRPr/>
            </a:pPr>
            <a:r>
              <a:rPr lang="de-DE" sz="1800" dirty="0" smtClean="0"/>
              <a:t>              Fallstudienbearbeitung/-lösung (ca. 30 Minuten)</a:t>
            </a:r>
          </a:p>
          <a:p>
            <a:pPr marL="0" indent="0" eaLnBrk="1" hangingPunct="1">
              <a:lnSpc>
                <a:spcPct val="90000"/>
              </a:lnSpc>
              <a:spcBef>
                <a:spcPct val="50000"/>
              </a:spcBef>
              <a:buFontTx/>
              <a:buNone/>
              <a:defRPr/>
            </a:pPr>
            <a:r>
              <a:rPr lang="de-DE" sz="1800" dirty="0" smtClean="0"/>
              <a:t>              Aufgabenstellungen/Übungen mit Plenum (ca. 30-45 Min.)</a:t>
            </a:r>
          </a:p>
          <a:p>
            <a:pPr eaLnBrk="1" hangingPunct="1">
              <a:lnSpc>
                <a:spcPct val="90000"/>
              </a:lnSpc>
              <a:spcBef>
                <a:spcPct val="50000"/>
              </a:spcBef>
              <a:buFontTx/>
              <a:buNone/>
              <a:defRPr/>
            </a:pPr>
            <a:endParaRPr lang="de-DE" sz="1800" b="1" dirty="0" smtClean="0"/>
          </a:p>
        </p:txBody>
      </p:sp>
      <p:sp>
        <p:nvSpPr>
          <p:cNvPr id="16388" name="Fußzeilenplatzhalter 3"/>
          <p:cNvSpPr>
            <a:spLocks noGrp="1"/>
          </p:cNvSpPr>
          <p:nvPr>
            <p:ph type="ftr" sz="quarter" idx="10"/>
            <p:custDataLst>
              <p:tags r:id="rId4"/>
            </p:custDataLst>
          </p:nvPr>
        </p:nvSpPr>
        <p:spPr>
          <a:noFill/>
        </p:spPr>
        <p:txBody>
          <a:bodyPr/>
          <a:lstStyle>
            <a:lvl1pPr marL="457200" indent="-4572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r>
              <a:rPr lang="de-DE" altLang="de-DE" sz="1100" smtClean="0">
                <a:solidFill>
                  <a:srgbClr val="4D4D4D"/>
                </a:solidFill>
              </a:rPr>
              <a:t>Elena Bender</a:t>
            </a:r>
          </a:p>
          <a:p>
            <a:pPr eaLnBrk="1" hangingPunct="1"/>
            <a:r>
              <a:rPr lang="de-DE" altLang="de-DE" sz="1100" smtClean="0">
                <a:solidFill>
                  <a:srgbClr val="4D4D4D"/>
                </a:solidFill>
              </a:rPr>
              <a:t>Folie </a:t>
            </a:r>
            <a:fld id="{47789F15-4213-4354-A376-9505558171FA}" type="slidenum">
              <a:rPr lang="de-DE" altLang="de-DE" sz="1100" smtClean="0">
                <a:solidFill>
                  <a:srgbClr val="4D4D4D"/>
                </a:solidFill>
              </a:rPr>
              <a:pPr eaLnBrk="1" hangingPunct="1"/>
              <a:t>16</a:t>
            </a:fld>
            <a:endParaRPr lang="de-DE" altLang="de-DE" sz="1100" smtClean="0">
              <a:solidFill>
                <a:srgbClr val="4D4D4D"/>
              </a:solidFill>
            </a:endParaRPr>
          </a:p>
        </p:txBody>
      </p:sp>
      <p:grpSp>
        <p:nvGrpSpPr>
          <p:cNvPr id="16389" name="Gruppieren 32"/>
          <p:cNvGrpSpPr>
            <a:grpSpLocks/>
          </p:cNvGrpSpPr>
          <p:nvPr/>
        </p:nvGrpSpPr>
        <p:grpSpPr bwMode="auto">
          <a:xfrm>
            <a:off x="684213" y="1628775"/>
            <a:ext cx="611187" cy="598488"/>
            <a:chOff x="683568" y="1628800"/>
            <a:chExt cx="611784" cy="598512"/>
          </a:xfrm>
        </p:grpSpPr>
        <p:sp>
          <p:nvSpPr>
            <p:cNvPr id="16438" name="Ellipse 5"/>
            <p:cNvSpPr>
              <a:spLocks noChangeArrowheads="1"/>
            </p:cNvSpPr>
            <p:nvPr/>
          </p:nvSpPr>
          <p:spPr bwMode="auto">
            <a:xfrm>
              <a:off x="739888" y="1628800"/>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9" name="Ellipse 6"/>
            <p:cNvSpPr>
              <a:spLocks noChangeArrowheads="1"/>
            </p:cNvSpPr>
            <p:nvPr/>
          </p:nvSpPr>
          <p:spPr bwMode="auto">
            <a:xfrm>
              <a:off x="1051916" y="1628800"/>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40" name="Ellipse 7"/>
            <p:cNvSpPr>
              <a:spLocks noChangeArrowheads="1"/>
            </p:cNvSpPr>
            <p:nvPr/>
          </p:nvSpPr>
          <p:spPr bwMode="auto">
            <a:xfrm>
              <a:off x="1051916" y="2083296"/>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41" name="Ellipse 8"/>
            <p:cNvSpPr>
              <a:spLocks noChangeArrowheads="1"/>
            </p:cNvSpPr>
            <p:nvPr/>
          </p:nvSpPr>
          <p:spPr bwMode="auto">
            <a:xfrm>
              <a:off x="719288" y="2083296"/>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42" name="Rechteck 10"/>
            <p:cNvSpPr>
              <a:spLocks noChangeArrowheads="1"/>
            </p:cNvSpPr>
            <p:nvPr/>
          </p:nvSpPr>
          <p:spPr bwMode="auto">
            <a:xfrm>
              <a:off x="683568" y="1844824"/>
              <a:ext cx="611784" cy="20506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grpSp>
      <p:grpSp>
        <p:nvGrpSpPr>
          <p:cNvPr id="16390" name="Gruppieren 1"/>
          <p:cNvGrpSpPr>
            <a:grpSpLocks/>
          </p:cNvGrpSpPr>
          <p:nvPr/>
        </p:nvGrpSpPr>
        <p:grpSpPr bwMode="auto">
          <a:xfrm>
            <a:off x="5945188" y="1700213"/>
            <a:ext cx="935037" cy="598487"/>
            <a:chOff x="4499992" y="1700685"/>
            <a:chExt cx="936104" cy="598512"/>
          </a:xfrm>
        </p:grpSpPr>
        <p:sp>
          <p:nvSpPr>
            <p:cNvPr id="16432" name="Ellipse 13"/>
            <p:cNvSpPr>
              <a:spLocks noChangeArrowheads="1"/>
            </p:cNvSpPr>
            <p:nvPr/>
          </p:nvSpPr>
          <p:spPr bwMode="auto">
            <a:xfrm>
              <a:off x="4556312" y="1700685"/>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3" name="Ellipse 14"/>
            <p:cNvSpPr>
              <a:spLocks noChangeArrowheads="1"/>
            </p:cNvSpPr>
            <p:nvPr/>
          </p:nvSpPr>
          <p:spPr bwMode="auto">
            <a:xfrm>
              <a:off x="4868340" y="1700685"/>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4" name="Ellipse 15"/>
            <p:cNvSpPr>
              <a:spLocks noChangeArrowheads="1"/>
            </p:cNvSpPr>
            <p:nvPr/>
          </p:nvSpPr>
          <p:spPr bwMode="auto">
            <a:xfrm>
              <a:off x="4868340" y="2155181"/>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5" name="Ellipse 16"/>
            <p:cNvSpPr>
              <a:spLocks noChangeArrowheads="1"/>
            </p:cNvSpPr>
            <p:nvPr/>
          </p:nvSpPr>
          <p:spPr bwMode="auto">
            <a:xfrm>
              <a:off x="4535712" y="2155181"/>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6" name="Ellipse 17"/>
            <p:cNvSpPr>
              <a:spLocks noChangeArrowheads="1"/>
            </p:cNvSpPr>
            <p:nvPr/>
          </p:nvSpPr>
          <p:spPr bwMode="auto">
            <a:xfrm>
              <a:off x="5183784" y="1844701"/>
              <a:ext cx="252312" cy="27706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7" name="Rechteck 18"/>
            <p:cNvSpPr>
              <a:spLocks noChangeArrowheads="1"/>
            </p:cNvSpPr>
            <p:nvPr/>
          </p:nvSpPr>
          <p:spPr bwMode="auto">
            <a:xfrm>
              <a:off x="4499992" y="1916709"/>
              <a:ext cx="611784" cy="20506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grpSp>
      <p:sp>
        <p:nvSpPr>
          <p:cNvPr id="16391" name="Ellipse 24"/>
          <p:cNvSpPr>
            <a:spLocks noChangeArrowheads="1"/>
          </p:cNvSpPr>
          <p:nvPr/>
        </p:nvSpPr>
        <p:spPr bwMode="auto">
          <a:xfrm>
            <a:off x="4300538" y="1711325"/>
            <a:ext cx="144462" cy="1444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392" name="Ellipse 25"/>
          <p:cNvSpPr>
            <a:spLocks noChangeArrowheads="1"/>
          </p:cNvSpPr>
          <p:nvPr/>
        </p:nvSpPr>
        <p:spPr bwMode="auto">
          <a:xfrm>
            <a:off x="4613275" y="1711325"/>
            <a:ext cx="142875" cy="1444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393" name="Ellipse 26"/>
          <p:cNvSpPr>
            <a:spLocks noChangeArrowheads="1"/>
          </p:cNvSpPr>
          <p:nvPr/>
        </p:nvSpPr>
        <p:spPr bwMode="auto">
          <a:xfrm>
            <a:off x="4613275" y="2166938"/>
            <a:ext cx="142875" cy="1428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394" name="Ellipse 27"/>
          <p:cNvSpPr>
            <a:spLocks noChangeArrowheads="1"/>
          </p:cNvSpPr>
          <p:nvPr/>
        </p:nvSpPr>
        <p:spPr bwMode="auto">
          <a:xfrm>
            <a:off x="4279900" y="2166938"/>
            <a:ext cx="144463" cy="1428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395" name="Rechteck 29"/>
          <p:cNvSpPr>
            <a:spLocks noChangeArrowheads="1"/>
          </p:cNvSpPr>
          <p:nvPr/>
        </p:nvSpPr>
        <p:spPr bwMode="auto">
          <a:xfrm>
            <a:off x="4244975" y="1928813"/>
            <a:ext cx="611188" cy="204787"/>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pic>
        <p:nvPicPr>
          <p:cNvPr id="16396" name="Picture 9" descr="C:\Users\Elena\AppData\Local\Microsoft\Windows\Temporary Internet Files\Content.IE5\58NY51B0\MC90029259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6313" y="1487488"/>
            <a:ext cx="4365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C:\Users\Elena\AppData\Local\Microsoft\Windows\Temporary Internet Files\Content.IE5\58NY51B0\MC90044173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7250" y="1487488"/>
            <a:ext cx="1101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8" name="Gruppieren 36"/>
          <p:cNvGrpSpPr>
            <a:grpSpLocks/>
          </p:cNvGrpSpPr>
          <p:nvPr/>
        </p:nvGrpSpPr>
        <p:grpSpPr bwMode="auto">
          <a:xfrm>
            <a:off x="7662863" y="1658938"/>
            <a:ext cx="1111250" cy="782637"/>
            <a:chOff x="6703712" y="5373216"/>
            <a:chExt cx="1111672" cy="783468"/>
          </a:xfrm>
        </p:grpSpPr>
        <p:sp>
          <p:nvSpPr>
            <p:cNvPr id="16424" name="Ellipse 37"/>
            <p:cNvSpPr>
              <a:spLocks noChangeArrowheads="1"/>
            </p:cNvSpPr>
            <p:nvPr/>
          </p:nvSpPr>
          <p:spPr bwMode="auto">
            <a:xfrm>
              <a:off x="7363084" y="5940660"/>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25" name="Ellipse 38"/>
            <p:cNvSpPr>
              <a:spLocks noChangeArrowheads="1"/>
            </p:cNvSpPr>
            <p:nvPr/>
          </p:nvSpPr>
          <p:spPr bwMode="auto">
            <a:xfrm>
              <a:off x="7327352" y="5693680"/>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26" name="Rechteck 39"/>
            <p:cNvSpPr>
              <a:spLocks noChangeArrowheads="1"/>
            </p:cNvSpPr>
            <p:nvPr/>
          </p:nvSpPr>
          <p:spPr bwMode="auto">
            <a:xfrm>
              <a:off x="7536184" y="5582096"/>
              <a:ext cx="279200" cy="367184"/>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27" name="Ellipse 40"/>
            <p:cNvSpPr>
              <a:spLocks noChangeArrowheads="1"/>
            </p:cNvSpPr>
            <p:nvPr/>
          </p:nvSpPr>
          <p:spPr bwMode="auto">
            <a:xfrm>
              <a:off x="7380312" y="5438080"/>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28" name="Ellipse 41"/>
            <p:cNvSpPr>
              <a:spLocks noChangeArrowheads="1"/>
            </p:cNvSpPr>
            <p:nvPr/>
          </p:nvSpPr>
          <p:spPr bwMode="auto">
            <a:xfrm>
              <a:off x="6703712" y="5805264"/>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29" name="Ellipse 42"/>
            <p:cNvSpPr>
              <a:spLocks noChangeArrowheads="1"/>
            </p:cNvSpPr>
            <p:nvPr/>
          </p:nvSpPr>
          <p:spPr bwMode="auto">
            <a:xfrm>
              <a:off x="6703712" y="6012668"/>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0" name="Ellipse 43"/>
            <p:cNvSpPr>
              <a:spLocks noChangeArrowheads="1"/>
            </p:cNvSpPr>
            <p:nvPr/>
          </p:nvSpPr>
          <p:spPr bwMode="auto">
            <a:xfrm>
              <a:off x="6703712" y="5589240"/>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31" name="Ellipse 44"/>
            <p:cNvSpPr>
              <a:spLocks noChangeArrowheads="1"/>
            </p:cNvSpPr>
            <p:nvPr/>
          </p:nvSpPr>
          <p:spPr bwMode="auto">
            <a:xfrm>
              <a:off x="6703712" y="5373216"/>
              <a:ext cx="144016" cy="14401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grpSp>
      <p:sp>
        <p:nvSpPr>
          <p:cNvPr id="16399" name="Nach oben gekrümmter Pfeil 3"/>
          <p:cNvSpPr>
            <a:spLocks noChangeArrowheads="1"/>
          </p:cNvSpPr>
          <p:nvPr/>
        </p:nvSpPr>
        <p:spPr bwMode="auto">
          <a:xfrm>
            <a:off x="989013" y="2589213"/>
            <a:ext cx="1206500" cy="192087"/>
          </a:xfrm>
          <a:prstGeom prst="curvedUpArrow">
            <a:avLst>
              <a:gd name="adj1" fmla="val 24979"/>
              <a:gd name="adj2" fmla="val 4998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00" name="Nach oben gekrümmter Pfeil 46"/>
          <p:cNvSpPr>
            <a:spLocks noChangeArrowheads="1"/>
          </p:cNvSpPr>
          <p:nvPr/>
        </p:nvSpPr>
        <p:spPr bwMode="auto">
          <a:xfrm>
            <a:off x="3167063" y="2684463"/>
            <a:ext cx="1206500" cy="192087"/>
          </a:xfrm>
          <a:prstGeom prst="curvedUpArrow">
            <a:avLst>
              <a:gd name="adj1" fmla="val 24979"/>
              <a:gd name="adj2" fmla="val 4998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01" name="Nach oben gekrümmter Pfeil 47"/>
          <p:cNvSpPr>
            <a:spLocks noChangeArrowheads="1"/>
          </p:cNvSpPr>
          <p:nvPr/>
        </p:nvSpPr>
        <p:spPr bwMode="auto">
          <a:xfrm>
            <a:off x="5005388" y="2684463"/>
            <a:ext cx="1206500" cy="192087"/>
          </a:xfrm>
          <a:prstGeom prst="curvedUpArrow">
            <a:avLst>
              <a:gd name="adj1" fmla="val 24979"/>
              <a:gd name="adj2" fmla="val 4998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02" name="Nach oben gekrümmter Pfeil 48"/>
          <p:cNvSpPr>
            <a:spLocks noChangeArrowheads="1"/>
          </p:cNvSpPr>
          <p:nvPr/>
        </p:nvSpPr>
        <p:spPr bwMode="auto">
          <a:xfrm>
            <a:off x="7059613" y="2740025"/>
            <a:ext cx="1206500" cy="192088"/>
          </a:xfrm>
          <a:prstGeom prst="curvedUpArrow">
            <a:avLst>
              <a:gd name="adj1" fmla="val 24979"/>
              <a:gd name="adj2" fmla="val 4998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sp>
        <p:nvSpPr>
          <p:cNvPr id="16406" name="Ellipse 22"/>
          <p:cNvSpPr>
            <a:spLocks noChangeArrowheads="1"/>
          </p:cNvSpPr>
          <p:nvPr/>
        </p:nvSpPr>
        <p:spPr bwMode="auto">
          <a:xfrm>
            <a:off x="7477124" y="1266825"/>
            <a:ext cx="1630957" cy="252095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81000" indent="-3810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spcBef>
                <a:spcPct val="20000"/>
              </a:spcBef>
              <a:buFontTx/>
              <a:buAutoNum type="arabicPeriod"/>
            </a:pPr>
            <a:endParaRPr lang="de-DE" altLang="de-DE" sz="1800" smtClean="0">
              <a:solidFill>
                <a:srgbClr val="000000"/>
              </a:solidFill>
            </a:endParaRPr>
          </a:p>
        </p:txBody>
      </p:sp>
      <p:cxnSp>
        <p:nvCxnSpPr>
          <p:cNvPr id="16407" name="Gerade Verbindung mit Pfeil 31"/>
          <p:cNvCxnSpPr>
            <a:cxnSpLocks noChangeShapeType="1"/>
          </p:cNvCxnSpPr>
          <p:nvPr/>
        </p:nvCxnSpPr>
        <p:spPr bwMode="auto">
          <a:xfrm flipH="1">
            <a:off x="7022799" y="3787775"/>
            <a:ext cx="908650" cy="47240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230768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2"/>
            </p:custDataLst>
          </p:nvPr>
        </p:nvSpPr>
        <p:spPr>
          <a:xfrm>
            <a:off x="457200" y="152400"/>
            <a:ext cx="8229600" cy="762000"/>
          </a:xfrm>
        </p:spPr>
        <p:txBody>
          <a:bodyPr/>
          <a:lstStyle/>
          <a:p>
            <a:pPr eaLnBrk="1" hangingPunct="1"/>
            <a:r>
              <a:rPr lang="de-DE" altLang="de-DE" sz="2400" b="1" dirty="0" smtClean="0"/>
              <a:t>Prüfungsaspekte bei Fallstudien</a:t>
            </a:r>
          </a:p>
        </p:txBody>
      </p:sp>
      <p:sp>
        <p:nvSpPr>
          <p:cNvPr id="14340" name="Rectangle 3"/>
          <p:cNvSpPr>
            <a:spLocks noGrp="1" noChangeArrowheads="1"/>
          </p:cNvSpPr>
          <p:nvPr>
            <p:ph type="body" idx="1"/>
            <p:custDataLst>
              <p:tags r:id="rId3"/>
            </p:custDataLst>
          </p:nvPr>
        </p:nvSpPr>
        <p:spPr>
          <a:xfrm>
            <a:off x="251520" y="1124744"/>
            <a:ext cx="8713788" cy="288032"/>
          </a:xfrm>
        </p:spPr>
        <p:txBody>
          <a:bodyPr/>
          <a:lstStyle/>
          <a:p>
            <a:pPr marL="0" lvl="0" indent="0" eaLnBrk="1" hangingPunct="1">
              <a:lnSpc>
                <a:spcPct val="80000"/>
              </a:lnSpc>
              <a:spcBef>
                <a:spcPct val="45000"/>
              </a:spcBef>
              <a:buNone/>
              <a:defRPr/>
            </a:pPr>
            <a:r>
              <a:rPr lang="de-DE" sz="1800" b="1" dirty="0" smtClean="0">
                <a:solidFill>
                  <a:srgbClr val="000000"/>
                </a:solidFill>
                <a:cs typeface="Times New Roman" pitchFamily="18" charset="0"/>
              </a:rPr>
              <a:t>Beurteilungsaspekte bei der Bewertung der Fallstudienpräsentation:</a:t>
            </a:r>
            <a:endParaRPr lang="de-DE" sz="1800" b="1" dirty="0" smtClean="0">
              <a:sym typeface="Wingdings" pitchFamily="2" charset="2"/>
            </a:endParaRPr>
          </a:p>
        </p:txBody>
      </p:sp>
      <p:sp>
        <p:nvSpPr>
          <p:cNvPr id="19460" name="Fußzeilenplatzhalter 3"/>
          <p:cNvSpPr>
            <a:spLocks noGrp="1"/>
          </p:cNvSpPr>
          <p:nvPr>
            <p:ph type="ftr" sz="quarter" idx="10"/>
            <p:custDataLst>
              <p:tags r:id="rId4"/>
            </p:custDataLst>
          </p:nvPr>
        </p:nvSpPr>
        <p:spPr>
          <a:noFill/>
        </p:spPr>
        <p:txBody>
          <a:bodyPr/>
          <a:lstStyle>
            <a:lvl1pPr marL="457200" indent="-4572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r>
              <a:rPr lang="de-DE" altLang="de-DE" sz="1100" smtClean="0">
                <a:solidFill>
                  <a:srgbClr val="4D4D4D"/>
                </a:solidFill>
              </a:rPr>
              <a:t>Elena Bender</a:t>
            </a:r>
          </a:p>
          <a:p>
            <a:pPr eaLnBrk="1" hangingPunct="1"/>
            <a:r>
              <a:rPr lang="de-DE" altLang="de-DE" sz="1100" smtClean="0">
                <a:solidFill>
                  <a:srgbClr val="4D4D4D"/>
                </a:solidFill>
              </a:rPr>
              <a:t>Folie </a:t>
            </a:r>
            <a:fld id="{C1A6E532-57D2-4B2C-BD1B-C2AEE27C0B75}" type="slidenum">
              <a:rPr lang="de-DE" altLang="de-DE" sz="1100" smtClean="0">
                <a:solidFill>
                  <a:srgbClr val="4D4D4D"/>
                </a:solidFill>
              </a:rPr>
              <a:pPr eaLnBrk="1" hangingPunct="1"/>
              <a:t>17</a:t>
            </a:fld>
            <a:endParaRPr lang="de-DE" altLang="de-DE" sz="1100" smtClean="0">
              <a:solidFill>
                <a:srgbClr val="4D4D4D"/>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119958906"/>
              </p:ext>
            </p:extLst>
          </p:nvPr>
        </p:nvGraphicFramePr>
        <p:xfrm>
          <a:off x="395536" y="1628800"/>
          <a:ext cx="8136904" cy="4043680"/>
        </p:xfrm>
        <a:graphic>
          <a:graphicData uri="http://schemas.openxmlformats.org/drawingml/2006/table">
            <a:tbl>
              <a:tblPr firstRow="1" bandRow="1">
                <a:tableStyleId>{5C22544A-7EE6-4342-B048-85BDC9FD1C3A}</a:tableStyleId>
              </a:tblPr>
              <a:tblGrid>
                <a:gridCol w="5040560"/>
                <a:gridCol w="3096344"/>
              </a:tblGrid>
              <a:tr h="370840">
                <a:tc>
                  <a:txBody>
                    <a:bodyPr/>
                    <a:lstStyle/>
                    <a:p>
                      <a:r>
                        <a:rPr lang="de-DE" dirty="0" smtClean="0">
                          <a:solidFill>
                            <a:schemeClr val="tx1"/>
                          </a:solidFill>
                        </a:rPr>
                        <a:t>Fachliche Bewertungskriterien</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Kenntnis und Verständnis theoretischer</a:t>
                      </a:r>
                      <a:r>
                        <a:rPr lang="de-DE" baseline="0" dirty="0" smtClean="0"/>
                        <a:t> </a:t>
                      </a:r>
                      <a:br>
                        <a:rPr lang="de-DE" baseline="0" dirty="0" smtClean="0"/>
                      </a:br>
                      <a:r>
                        <a:rPr lang="de-DE" baseline="0" dirty="0" smtClean="0"/>
                        <a:t>bzw. konzeptioneller Aspekte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Angemessenheit der Anwendung von theoretischen Konzepten auf den Fall </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Etc.</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b="1" dirty="0" smtClean="0"/>
                        <a:t>Überfachliche</a:t>
                      </a:r>
                      <a:r>
                        <a:rPr lang="de-DE" b="1" baseline="0" dirty="0" smtClean="0"/>
                        <a:t> Bewertungsaspekte</a:t>
                      </a:r>
                      <a:endParaRPr lang="de-DE"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de-DE" dirty="0" smtClean="0"/>
                        <a:t>Inhaltsgerechter Methodeneinsatz </a:t>
                      </a:r>
                      <a:br>
                        <a:rPr lang="de-DE" dirty="0" smtClean="0"/>
                      </a:br>
                      <a:r>
                        <a:rPr lang="de-DE" dirty="0" smtClean="0"/>
                        <a:t>bei der Darstellung </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Wirkungsvolle Interaktion mit Plenum</a:t>
                      </a:r>
                      <a:br>
                        <a:rPr lang="de-DE" dirty="0" smtClean="0"/>
                      </a:b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dirty="0" smtClean="0"/>
                        <a:t>Etc.</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1428748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2"/>
            </p:custDataLst>
          </p:nvPr>
        </p:nvSpPr>
        <p:spPr>
          <a:xfrm>
            <a:off x="457200" y="152400"/>
            <a:ext cx="8229600" cy="762000"/>
          </a:xfrm>
        </p:spPr>
        <p:txBody>
          <a:bodyPr/>
          <a:lstStyle/>
          <a:p>
            <a:pPr eaLnBrk="1" hangingPunct="1"/>
            <a:endParaRPr lang="de-DE" sz="2400" b="1" smtClean="0"/>
          </a:p>
        </p:txBody>
      </p:sp>
      <p:sp>
        <p:nvSpPr>
          <p:cNvPr id="30723" name="Rectangle 3"/>
          <p:cNvSpPr>
            <a:spLocks noGrp="1" noChangeArrowheads="1"/>
          </p:cNvSpPr>
          <p:nvPr>
            <p:ph type="body" idx="1"/>
            <p:custDataLst>
              <p:tags r:id="rId3"/>
            </p:custDataLst>
          </p:nvPr>
        </p:nvSpPr>
        <p:spPr>
          <a:xfrm>
            <a:off x="250825" y="1125538"/>
            <a:ext cx="8713788" cy="5111750"/>
          </a:xfrm>
        </p:spPr>
        <p:txBody>
          <a:bodyPr/>
          <a:lstStyle/>
          <a:p>
            <a:pPr eaLnBrk="1" hangingPunct="1">
              <a:lnSpc>
                <a:spcPct val="90000"/>
              </a:lnSpc>
              <a:spcBef>
                <a:spcPct val="50000"/>
              </a:spcBef>
              <a:buFontTx/>
              <a:buNone/>
            </a:pPr>
            <a:endParaRPr lang="de-DE" sz="1800" b="1" dirty="0" smtClean="0"/>
          </a:p>
          <a:p>
            <a:pPr eaLnBrk="1" hangingPunct="1">
              <a:lnSpc>
                <a:spcPct val="90000"/>
              </a:lnSpc>
              <a:spcBef>
                <a:spcPct val="50000"/>
              </a:spcBef>
              <a:buFontTx/>
              <a:buNone/>
            </a:pPr>
            <a:endParaRPr lang="de-DE" sz="1800" b="1" dirty="0" smtClean="0"/>
          </a:p>
          <a:p>
            <a:pPr eaLnBrk="1" hangingPunct="1">
              <a:lnSpc>
                <a:spcPct val="90000"/>
              </a:lnSpc>
              <a:spcBef>
                <a:spcPct val="50000"/>
              </a:spcBef>
              <a:buFontTx/>
              <a:buNone/>
            </a:pPr>
            <a:endParaRPr lang="de-DE" sz="1800" b="1" dirty="0" smtClean="0"/>
          </a:p>
          <a:p>
            <a:pPr eaLnBrk="1" hangingPunct="1">
              <a:lnSpc>
                <a:spcPct val="90000"/>
              </a:lnSpc>
              <a:spcBef>
                <a:spcPct val="50000"/>
              </a:spcBef>
              <a:buFontTx/>
              <a:buNone/>
            </a:pPr>
            <a:endParaRPr lang="de-DE" sz="1800" b="1" dirty="0" smtClean="0"/>
          </a:p>
          <a:p>
            <a:pPr algn="ctr" eaLnBrk="1" hangingPunct="1">
              <a:lnSpc>
                <a:spcPct val="90000"/>
              </a:lnSpc>
              <a:spcBef>
                <a:spcPct val="50000"/>
              </a:spcBef>
              <a:buFontTx/>
              <a:buNone/>
            </a:pPr>
            <a:r>
              <a:rPr lang="de-DE" sz="1800" b="1" dirty="0" smtClean="0"/>
              <a:t>	</a:t>
            </a:r>
            <a:r>
              <a:rPr lang="de-DE" sz="3600" b="1" dirty="0" smtClean="0"/>
              <a:t>Vielen Dank für Ihre Aufmerksamkeit!</a:t>
            </a:r>
            <a:endParaRPr lang="de-DE" sz="3600" dirty="0" smtClean="0"/>
          </a:p>
        </p:txBody>
      </p:sp>
      <p:sp>
        <p:nvSpPr>
          <p:cNvPr id="30724" name="Fußzeilenplatzhalter 3"/>
          <p:cNvSpPr>
            <a:spLocks noGrp="1"/>
          </p:cNvSpPr>
          <p:nvPr>
            <p:ph type="ftr" sz="quarter" idx="10"/>
            <p:custDataLst>
              <p:tags r:id="rId4"/>
            </p:custDataLst>
          </p:nvPr>
        </p:nvSpPr>
        <p:spPr>
          <a:xfrm>
            <a:off x="4648200" y="6381750"/>
            <a:ext cx="4038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smtClean="0">
                <a:solidFill>
                  <a:srgbClr val="4D4D4D"/>
                </a:solidFill>
              </a:rPr>
              <a:t>Folie </a:t>
            </a:r>
            <a:fld id="{1BE5358F-1966-49A2-955A-30AED843B661}" type="slidenum">
              <a:rPr lang="de-DE" u="none" smtClean="0">
                <a:solidFill>
                  <a:srgbClr val="4D4D4D"/>
                </a:solidFill>
              </a:rPr>
              <a:pPr eaLnBrk="1" hangingPunct="1"/>
              <a:t>18</a:t>
            </a:fld>
            <a:endParaRPr lang="de-DE" u="none" dirty="0" smtClean="0">
              <a:solidFill>
                <a:srgbClr val="4D4D4D"/>
              </a:solidFil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244E52BE-91B0-4154-9731-461DFAC18687}" type="slidenum">
              <a:rPr lang="de-DE" u="none" smtClean="0">
                <a:solidFill>
                  <a:srgbClr val="4D4D4D"/>
                </a:solidFill>
              </a:rPr>
              <a:pPr eaLnBrk="1" hangingPunct="1"/>
              <a:t>19</a:t>
            </a:fld>
            <a:endParaRPr lang="de-DE" u="none" dirty="0" smtClean="0">
              <a:solidFill>
                <a:srgbClr val="4D4D4D"/>
              </a:solidFill>
            </a:endParaRPr>
          </a:p>
        </p:txBody>
      </p:sp>
      <p:sp>
        <p:nvSpPr>
          <p:cNvPr id="28675"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dirty="0" smtClean="0"/>
              <a:t>Работа в группах</a:t>
            </a:r>
            <a:r>
              <a:rPr lang="de-DE" sz="2400" b="1" dirty="0" smtClean="0"/>
              <a:t> – </a:t>
            </a:r>
            <a:br>
              <a:rPr lang="de-DE" sz="2400" b="1" dirty="0" smtClean="0"/>
            </a:br>
            <a:r>
              <a:rPr lang="de-DE" sz="2400" b="1" dirty="0" smtClean="0"/>
              <a:t>Gruppenarbeit Qualitätszirkel</a:t>
            </a:r>
          </a:p>
        </p:txBody>
      </p:sp>
      <p:sp>
        <p:nvSpPr>
          <p:cNvPr id="9220" name="Rectangle 3"/>
          <p:cNvSpPr>
            <a:spLocks noGrp="1" noChangeArrowheads="1"/>
          </p:cNvSpPr>
          <p:nvPr>
            <p:ph type="body" idx="1"/>
            <p:custDataLst>
              <p:tags r:id="rId4"/>
            </p:custDataLst>
          </p:nvPr>
        </p:nvSpPr>
        <p:spPr>
          <a:xfrm>
            <a:off x="457200" y="1295400"/>
            <a:ext cx="8579296" cy="4653880"/>
          </a:xfrm>
        </p:spPr>
        <p:txBody>
          <a:bodyPr/>
          <a:lstStyle/>
          <a:p>
            <a:pPr marL="0" indent="0" eaLnBrk="1" hangingPunct="1">
              <a:lnSpc>
                <a:spcPct val="80000"/>
              </a:lnSpc>
              <a:spcBef>
                <a:spcPct val="45000"/>
              </a:spcBef>
              <a:buFontTx/>
              <a:buNone/>
              <a:defRPr/>
            </a:pPr>
            <a:r>
              <a:rPr lang="de-DE" sz="1800" b="1" dirty="0" smtClean="0">
                <a:cs typeface="Times New Roman" pitchFamily="18" charset="0"/>
              </a:rPr>
              <a:t>Durchführung der Gruppenarbeit und Präsentation der Ergebnisse</a:t>
            </a:r>
          </a:p>
          <a:p>
            <a:pPr marL="0" indent="0" eaLnBrk="1" hangingPunct="1">
              <a:lnSpc>
                <a:spcPct val="80000"/>
              </a:lnSpc>
              <a:spcBef>
                <a:spcPct val="45000"/>
              </a:spcBef>
              <a:buFontTx/>
              <a:buNone/>
              <a:defRPr/>
            </a:pPr>
            <a:endParaRPr lang="de-DE" sz="1600" b="1" dirty="0" smtClean="0">
              <a:cs typeface="Times New Roman" pitchFamily="18" charset="0"/>
            </a:endParaRPr>
          </a:p>
          <a:p>
            <a:pPr eaLnBrk="1" hangingPunct="1">
              <a:lnSpc>
                <a:spcPct val="110000"/>
              </a:lnSpc>
              <a:spcBef>
                <a:spcPct val="45000"/>
              </a:spcBef>
              <a:defRPr/>
            </a:pPr>
            <a:r>
              <a:rPr lang="de-DE" sz="1600" dirty="0" smtClean="0">
                <a:cs typeface="Times New Roman" pitchFamily="18" charset="0"/>
              </a:rPr>
              <a:t>Bearbeitungszeit (ca. 45 Minuten) </a:t>
            </a:r>
          </a:p>
          <a:p>
            <a:pPr eaLnBrk="1" hangingPunct="1">
              <a:lnSpc>
                <a:spcPct val="110000"/>
              </a:lnSpc>
              <a:spcBef>
                <a:spcPct val="45000"/>
              </a:spcBef>
              <a:defRPr/>
            </a:pPr>
            <a:r>
              <a:rPr lang="de-DE" sz="1600" dirty="0">
                <a:cs typeface="Times New Roman" pitchFamily="18" charset="0"/>
              </a:rPr>
              <a:t>Leitfragen zur Diskussion:</a:t>
            </a:r>
          </a:p>
          <a:p>
            <a:pPr lvl="1" eaLnBrk="1" hangingPunct="1">
              <a:lnSpc>
                <a:spcPct val="110000"/>
              </a:lnSpc>
              <a:spcBef>
                <a:spcPct val="45000"/>
              </a:spcBef>
              <a:defRPr/>
            </a:pPr>
            <a:r>
              <a:rPr lang="de-DE" sz="1600" dirty="0">
                <a:cs typeface="Times New Roman" pitchFamily="18" charset="0"/>
              </a:rPr>
              <a:t>Was läuft nicht gut in meinem Bereich?</a:t>
            </a:r>
          </a:p>
          <a:p>
            <a:pPr lvl="1" eaLnBrk="1" hangingPunct="1">
              <a:lnSpc>
                <a:spcPct val="110000"/>
              </a:lnSpc>
              <a:spcBef>
                <a:spcPct val="45000"/>
              </a:spcBef>
              <a:defRPr/>
            </a:pPr>
            <a:r>
              <a:rPr lang="de-DE" sz="1600" dirty="0">
                <a:cs typeface="Times New Roman" pitchFamily="18" charset="0"/>
              </a:rPr>
              <a:t>Wie sollte es </a:t>
            </a:r>
            <a:r>
              <a:rPr lang="de-DE" sz="1600" dirty="0" smtClean="0">
                <a:cs typeface="Times New Roman" pitchFamily="18" charset="0"/>
              </a:rPr>
              <a:t>richtig bzw. besser </a:t>
            </a:r>
            <a:r>
              <a:rPr lang="de-DE" sz="1600" dirty="0">
                <a:cs typeface="Times New Roman" pitchFamily="18" charset="0"/>
              </a:rPr>
              <a:t>laufen?</a:t>
            </a:r>
          </a:p>
          <a:p>
            <a:pPr lvl="1" eaLnBrk="1" hangingPunct="1">
              <a:lnSpc>
                <a:spcPct val="110000"/>
              </a:lnSpc>
              <a:spcBef>
                <a:spcPct val="45000"/>
              </a:spcBef>
              <a:defRPr/>
            </a:pPr>
            <a:r>
              <a:rPr lang="de-DE" sz="1600" dirty="0">
                <a:cs typeface="Times New Roman" pitchFamily="18" charset="0"/>
              </a:rPr>
              <a:t>Wie könnte die Situation verbessert werden? Welche Maßnahmen sind erforderlich?</a:t>
            </a:r>
          </a:p>
          <a:p>
            <a:pPr lvl="1" eaLnBrk="1" hangingPunct="1">
              <a:lnSpc>
                <a:spcPct val="110000"/>
              </a:lnSpc>
              <a:spcBef>
                <a:spcPct val="45000"/>
              </a:spcBef>
              <a:defRPr/>
            </a:pPr>
            <a:r>
              <a:rPr lang="de-DE" sz="1600" dirty="0" smtClean="0">
                <a:cs typeface="Times New Roman" pitchFamily="18" charset="0"/>
              </a:rPr>
              <a:t>Anhand welcher Kriterien kann man beurteilen, </a:t>
            </a:r>
            <a:br>
              <a:rPr lang="de-DE" sz="1600" dirty="0" smtClean="0">
                <a:cs typeface="Times New Roman" pitchFamily="18" charset="0"/>
              </a:rPr>
            </a:br>
            <a:r>
              <a:rPr lang="de-DE" sz="1600" dirty="0" smtClean="0">
                <a:cs typeface="Times New Roman" pitchFamily="18" charset="0"/>
              </a:rPr>
              <a:t>dass </a:t>
            </a:r>
            <a:r>
              <a:rPr lang="de-DE" sz="1600" dirty="0">
                <a:cs typeface="Times New Roman" pitchFamily="18" charset="0"/>
              </a:rPr>
              <a:t>eine Verbesserung eingetreten ist?</a:t>
            </a:r>
          </a:p>
          <a:p>
            <a:pPr eaLnBrk="1" hangingPunct="1">
              <a:lnSpc>
                <a:spcPct val="110000"/>
              </a:lnSpc>
              <a:spcBef>
                <a:spcPct val="45000"/>
              </a:spcBef>
              <a:defRPr/>
            </a:pPr>
            <a:endParaRPr lang="de-DE" sz="1600" dirty="0" smtClean="0">
              <a:cs typeface="Times New Roman" pitchFamily="18" charset="0"/>
            </a:endParaRPr>
          </a:p>
          <a:p>
            <a:pPr eaLnBrk="1" hangingPunct="1">
              <a:lnSpc>
                <a:spcPct val="110000"/>
              </a:lnSpc>
              <a:spcBef>
                <a:spcPct val="45000"/>
              </a:spcBef>
              <a:defRPr/>
            </a:pPr>
            <a:r>
              <a:rPr lang="de-DE" sz="1600" dirty="0">
                <a:cs typeface="Times New Roman" pitchFamily="18" charset="0"/>
              </a:rPr>
              <a:t>Nutzung von Flipcharts etc. zur </a:t>
            </a:r>
            <a:r>
              <a:rPr lang="de-DE" sz="1600" dirty="0" smtClean="0">
                <a:cs typeface="Times New Roman" pitchFamily="18" charset="0"/>
              </a:rPr>
              <a:t>Ergebnispräsentation</a:t>
            </a:r>
          </a:p>
          <a:p>
            <a:pPr eaLnBrk="1" hangingPunct="1">
              <a:lnSpc>
                <a:spcPct val="110000"/>
              </a:lnSpc>
              <a:spcBef>
                <a:spcPct val="45000"/>
              </a:spcBef>
              <a:defRPr/>
            </a:pPr>
            <a:r>
              <a:rPr lang="de-DE" sz="1600" dirty="0" smtClean="0">
                <a:cs typeface="Times New Roman" pitchFamily="18" charset="0"/>
              </a:rPr>
              <a:t>Diskussion im Plenum (ca. 30 Minuten)</a:t>
            </a:r>
          </a:p>
          <a:p>
            <a:pPr marL="457200" lvl="1" indent="0" eaLnBrk="1" hangingPunct="1">
              <a:lnSpc>
                <a:spcPct val="80000"/>
              </a:lnSpc>
              <a:spcBef>
                <a:spcPct val="45000"/>
              </a:spcBef>
              <a:buFontTx/>
              <a:buNone/>
              <a:defRPr/>
            </a:pPr>
            <a:endParaRPr lang="de-DE" sz="1400" dirty="0">
              <a:cs typeface="Times New Roman" pitchFamily="18" charset="0"/>
            </a:endParaRPr>
          </a:p>
        </p:txBody>
      </p:sp>
    </p:spTree>
    <p:custDataLst>
      <p:tags r:id="rId1"/>
    </p:custDataLst>
    <p:extLst>
      <p:ext uri="{BB962C8B-B14F-4D97-AF65-F5344CB8AC3E}">
        <p14:creationId xmlns:p14="http://schemas.microsoft.com/office/powerpoint/2010/main" val="119171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a:xfrm>
            <a:off x="457200" y="152400"/>
            <a:ext cx="8229600" cy="762000"/>
          </a:xfrm>
        </p:spPr>
        <p:txBody>
          <a:bodyPr/>
          <a:lstStyle/>
          <a:p>
            <a:pPr eaLnBrk="1" hangingPunct="1"/>
            <a:r>
              <a:rPr lang="ru-RU" sz="2400" b="1" dirty="0" smtClean="0">
                <a:solidFill>
                  <a:schemeClr val="tx1"/>
                </a:solidFill>
              </a:rPr>
              <a:t>Контекст проекта</a:t>
            </a:r>
            <a:r>
              <a:rPr lang="de-DE" sz="2400" b="1" dirty="0" smtClean="0">
                <a:solidFill>
                  <a:schemeClr val="tx1"/>
                </a:solidFill>
              </a:rPr>
              <a:t> – Anforderungs-/Bedarfsanalyse</a:t>
            </a:r>
          </a:p>
        </p:txBody>
      </p:sp>
      <p:sp>
        <p:nvSpPr>
          <p:cNvPr id="5123" name="Fußzeilenplatzhalter 3"/>
          <p:cNvSpPr>
            <a:spLocks noGrp="1"/>
          </p:cNvSpPr>
          <p:nvPr>
            <p:ph type="ftr"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smtClean="0">
                <a:solidFill>
                  <a:srgbClr val="4D4D4D"/>
                </a:solidFill>
              </a:rPr>
              <a:t>Prof. Dr. Niclas Schaper, Elena Bender</a:t>
            </a:r>
          </a:p>
          <a:p>
            <a:pPr eaLnBrk="1" hangingPunct="1"/>
            <a:r>
              <a:rPr lang="de-DE" u="none" dirty="0" smtClean="0">
                <a:solidFill>
                  <a:srgbClr val="4D4D4D"/>
                </a:solidFill>
              </a:rPr>
              <a:t>Folie </a:t>
            </a:r>
            <a:fld id="{0B8BFD09-D618-4507-BFF2-894EFCFD15B5}" type="slidenum">
              <a:rPr lang="de-DE" u="none" smtClean="0">
                <a:solidFill>
                  <a:srgbClr val="4D4D4D"/>
                </a:solidFill>
              </a:rPr>
              <a:pPr eaLnBrk="1" hangingPunct="1"/>
              <a:t>2</a:t>
            </a:fld>
            <a:endParaRPr lang="de-DE" u="none" dirty="0" smtClean="0">
              <a:solidFill>
                <a:srgbClr val="4D4D4D"/>
              </a:solidFill>
            </a:endParaRPr>
          </a:p>
        </p:txBody>
      </p:sp>
      <p:sp>
        <p:nvSpPr>
          <p:cNvPr id="5124" name="Ellipse 1"/>
          <p:cNvSpPr>
            <a:spLocks noChangeArrowheads="1"/>
          </p:cNvSpPr>
          <p:nvPr/>
        </p:nvSpPr>
        <p:spPr bwMode="auto">
          <a:xfrm>
            <a:off x="1227138" y="1158875"/>
            <a:ext cx="4284662" cy="35369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5125" name="Textfeld 2"/>
          <p:cNvSpPr txBox="1">
            <a:spLocks noChangeArrowheads="1"/>
          </p:cNvSpPr>
          <p:nvPr/>
        </p:nvSpPr>
        <p:spPr bwMode="auto">
          <a:xfrm>
            <a:off x="211138" y="2365375"/>
            <a:ext cx="28924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pPr>
            <a:r>
              <a:rPr lang="ru-RU" u="none"/>
              <a:t>Ребования отрасли</a:t>
            </a:r>
            <a:endParaRPr lang="de-DE" u="none"/>
          </a:p>
          <a:p>
            <a:pPr eaLnBrk="1" hangingPunct="1">
              <a:spcBef>
                <a:spcPct val="20000"/>
              </a:spcBef>
            </a:pPr>
            <a:r>
              <a:rPr lang="de-DE" u="none"/>
              <a:t>Anforderungen der Wirtschaft</a:t>
            </a:r>
          </a:p>
        </p:txBody>
      </p:sp>
      <p:sp>
        <p:nvSpPr>
          <p:cNvPr id="8" name="Ellipse 7"/>
          <p:cNvSpPr/>
          <p:nvPr/>
        </p:nvSpPr>
        <p:spPr bwMode="auto">
          <a:xfrm>
            <a:off x="2949575" y="1258888"/>
            <a:ext cx="3925888" cy="3384550"/>
          </a:xfrm>
          <a:prstGeom prst="ellipse">
            <a:avLst/>
          </a:prstGeom>
          <a:noFill/>
          <a:ln w="9525" cap="flat" cmpd="sng" algn="ctr">
            <a:solidFill>
              <a:schemeClr val="accent1">
                <a:lumMod val="50000"/>
              </a:schemeClr>
            </a:solidFill>
            <a:prstDash val="solid"/>
            <a:round/>
            <a:headEnd type="none" w="med" len="med"/>
            <a:tailEnd type="none" w="med" len="med"/>
          </a:ln>
          <a:effectLst/>
          <a:extLst/>
        </p:spPr>
        <p:txBody>
          <a:bodyPr lIns="90000" tIns="46800" rIns="90000" bIns="46800">
            <a:spAutoFit/>
          </a:bodyPr>
          <a:lstStyle/>
          <a:p>
            <a:pPr marL="381000" indent="-381000">
              <a:spcBef>
                <a:spcPct val="20000"/>
              </a:spcBef>
              <a:buFontTx/>
              <a:buAutoNum type="arabicPeriod"/>
              <a:defRPr/>
            </a:pPr>
            <a:endParaRPr lang="de-DE">
              <a:cs typeface="+mn-cs"/>
            </a:endParaRPr>
          </a:p>
        </p:txBody>
      </p:sp>
      <p:sp>
        <p:nvSpPr>
          <p:cNvPr id="5127" name="Textfeld 8"/>
          <p:cNvSpPr txBox="1">
            <a:spLocks noChangeArrowheads="1"/>
          </p:cNvSpPr>
          <p:nvPr/>
        </p:nvSpPr>
        <p:spPr bwMode="auto">
          <a:xfrm>
            <a:off x="5649913" y="2566988"/>
            <a:ext cx="2898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pPr>
            <a:r>
              <a:rPr lang="ru-RU" u="none">
                <a:solidFill>
                  <a:srgbClr val="0000E5"/>
                </a:solidFill>
              </a:rPr>
              <a:t>Профиль выпускника</a:t>
            </a:r>
            <a:endParaRPr lang="de-DE" u="none">
              <a:solidFill>
                <a:srgbClr val="0000E5"/>
              </a:solidFill>
            </a:endParaRPr>
          </a:p>
          <a:p>
            <a:pPr eaLnBrk="1" hangingPunct="1">
              <a:spcBef>
                <a:spcPct val="20000"/>
              </a:spcBef>
            </a:pPr>
            <a:r>
              <a:rPr lang="de-DE" u="none">
                <a:solidFill>
                  <a:srgbClr val="0000E5"/>
                </a:solidFill>
              </a:rPr>
              <a:t>Profil der Absolventen</a:t>
            </a:r>
          </a:p>
        </p:txBody>
      </p:sp>
      <p:cxnSp>
        <p:nvCxnSpPr>
          <p:cNvPr id="5128" name="Gerade Verbindung mit Pfeil 6"/>
          <p:cNvCxnSpPr>
            <a:cxnSpLocks noChangeShapeType="1"/>
          </p:cNvCxnSpPr>
          <p:nvPr/>
        </p:nvCxnSpPr>
        <p:spPr bwMode="auto">
          <a:xfrm>
            <a:off x="1735138" y="4797425"/>
            <a:ext cx="13684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9" name="Gerade Verbindung mit Pfeil 10"/>
          <p:cNvCxnSpPr>
            <a:cxnSpLocks noChangeShapeType="1"/>
          </p:cNvCxnSpPr>
          <p:nvPr/>
        </p:nvCxnSpPr>
        <p:spPr bwMode="auto">
          <a:xfrm flipH="1">
            <a:off x="4838700" y="4797425"/>
            <a:ext cx="10477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30" name="Textfeld 13"/>
          <p:cNvSpPr txBox="1">
            <a:spLocks noChangeArrowheads="1"/>
          </p:cNvSpPr>
          <p:nvPr/>
        </p:nvSpPr>
        <p:spPr bwMode="auto">
          <a:xfrm>
            <a:off x="2843213" y="5589588"/>
            <a:ext cx="2246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pPr>
            <a:r>
              <a:rPr lang="ru-RU" b="1" u="none">
                <a:solidFill>
                  <a:srgbClr val="FF0000"/>
                </a:solidFill>
              </a:rPr>
              <a:t>Методы обучения</a:t>
            </a:r>
            <a:endParaRPr lang="de-DE" b="1" u="none">
              <a:solidFill>
                <a:srgbClr val="FF0000"/>
              </a:solidFill>
            </a:endParaRPr>
          </a:p>
          <a:p>
            <a:pPr eaLnBrk="1" hangingPunct="1">
              <a:spcBef>
                <a:spcPct val="20000"/>
              </a:spcBef>
            </a:pPr>
            <a:r>
              <a:rPr lang="de-DE" b="1" u="none">
                <a:solidFill>
                  <a:srgbClr val="FF0000"/>
                </a:solidFill>
              </a:rPr>
              <a:t>Lehrmethoden</a:t>
            </a:r>
          </a:p>
        </p:txBody>
      </p:sp>
      <p:cxnSp>
        <p:nvCxnSpPr>
          <p:cNvPr id="5131" name="Gerade Verbindung mit Pfeil 15"/>
          <p:cNvCxnSpPr>
            <a:cxnSpLocks noChangeShapeType="1"/>
          </p:cNvCxnSpPr>
          <p:nvPr/>
        </p:nvCxnSpPr>
        <p:spPr bwMode="auto">
          <a:xfrm>
            <a:off x="974725" y="4797425"/>
            <a:ext cx="5048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32" name="Gerade Verbindung mit Pfeil 17"/>
          <p:cNvCxnSpPr>
            <a:cxnSpLocks noChangeShapeType="1"/>
          </p:cNvCxnSpPr>
          <p:nvPr/>
        </p:nvCxnSpPr>
        <p:spPr bwMode="auto">
          <a:xfrm flipH="1">
            <a:off x="6156325" y="4797425"/>
            <a:ext cx="57626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33" name="Geschweifte Klammer rechts 21"/>
          <p:cNvSpPr>
            <a:spLocks/>
          </p:cNvSpPr>
          <p:nvPr/>
        </p:nvSpPr>
        <p:spPr bwMode="auto">
          <a:xfrm rot="5400000">
            <a:off x="3861594" y="4299744"/>
            <a:ext cx="619125" cy="1900237"/>
          </a:xfrm>
          <a:prstGeom prst="rightBrace">
            <a:avLst>
              <a:gd name="adj1" fmla="val 831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pic>
        <p:nvPicPr>
          <p:cNvPr id="5134" name="Picture 8" descr="C:\Users\Elena\AppData\Local\Microsoft\Windows\Temporary Internet Files\Content.IE5\UFMHH3SP\MP90043949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5" y="3268663"/>
            <a:ext cx="701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9" descr="C:\Users\Elena\AppData\Local\Microsoft\Windows\Temporary Internet Files\Content.IE5\58NY51B0\MC90029798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3088" y="3127375"/>
            <a:ext cx="1200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0" descr="Q:\140061.deu\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863" y="5476875"/>
            <a:ext cx="1055687"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37" name="Gerade Verbindung 24"/>
          <p:cNvCxnSpPr>
            <a:cxnSpLocks noChangeShapeType="1"/>
          </p:cNvCxnSpPr>
          <p:nvPr/>
        </p:nvCxnSpPr>
        <p:spPr bwMode="auto">
          <a:xfrm>
            <a:off x="3851275" y="1844675"/>
            <a:ext cx="1062038" cy="5048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38" name="Gerade Verbindung 34"/>
          <p:cNvCxnSpPr>
            <a:cxnSpLocks noChangeShapeType="1"/>
          </p:cNvCxnSpPr>
          <p:nvPr/>
        </p:nvCxnSpPr>
        <p:spPr bwMode="auto">
          <a:xfrm>
            <a:off x="3641725" y="2552700"/>
            <a:ext cx="1060450" cy="5032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139" name="Gerade Verbindung 35"/>
          <p:cNvCxnSpPr>
            <a:cxnSpLocks noChangeShapeType="1"/>
          </p:cNvCxnSpPr>
          <p:nvPr/>
        </p:nvCxnSpPr>
        <p:spPr bwMode="auto">
          <a:xfrm>
            <a:off x="3368675" y="3268663"/>
            <a:ext cx="1062038" cy="5032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2"/>
            </p:custDataLst>
          </p:nvPr>
        </p:nvSpPr>
        <p:spPr>
          <a:xfrm>
            <a:off x="457200" y="152400"/>
            <a:ext cx="8229600" cy="762000"/>
          </a:xfrm>
        </p:spPr>
        <p:txBody>
          <a:bodyPr/>
          <a:lstStyle/>
          <a:p>
            <a:pPr eaLnBrk="1" hangingPunct="1"/>
            <a:r>
              <a:rPr lang="de-DE" altLang="de-DE" sz="2400" b="1" dirty="0" smtClean="0"/>
              <a:t>Schriftliche Reflexion </a:t>
            </a:r>
            <a:br>
              <a:rPr lang="de-DE" altLang="de-DE" sz="2400" b="1" dirty="0" smtClean="0"/>
            </a:br>
            <a:r>
              <a:rPr lang="de-DE" altLang="de-DE" sz="2400" b="1" dirty="0" smtClean="0"/>
              <a:t>(Nachbereitung zu überfachlichen Kompetenzen)</a:t>
            </a:r>
          </a:p>
        </p:txBody>
      </p:sp>
      <p:sp>
        <p:nvSpPr>
          <p:cNvPr id="14340" name="Rectangle 3"/>
          <p:cNvSpPr>
            <a:spLocks noGrp="1" noChangeArrowheads="1"/>
          </p:cNvSpPr>
          <p:nvPr>
            <p:ph type="body" idx="1"/>
            <p:custDataLst>
              <p:tags r:id="rId3"/>
            </p:custDataLst>
          </p:nvPr>
        </p:nvSpPr>
        <p:spPr>
          <a:xfrm>
            <a:off x="250825" y="1125538"/>
            <a:ext cx="8713788" cy="5111750"/>
          </a:xfrm>
        </p:spPr>
        <p:txBody>
          <a:bodyPr/>
          <a:lstStyle/>
          <a:p>
            <a:pPr marL="0" indent="0" eaLnBrk="1" hangingPunct="1">
              <a:lnSpc>
                <a:spcPct val="110000"/>
              </a:lnSpc>
              <a:spcBef>
                <a:spcPts val="600"/>
              </a:spcBef>
              <a:spcAft>
                <a:spcPts val="600"/>
              </a:spcAft>
              <a:buFontTx/>
              <a:buNone/>
              <a:defRPr/>
            </a:pPr>
            <a:r>
              <a:rPr lang="de-DE" sz="1800" b="1" dirty="0" smtClean="0">
                <a:sym typeface="Wingdings" pitchFamily="2" charset="2"/>
              </a:rPr>
              <a:t>Vorgegebene Reflexionsfragen, u.a. </a:t>
            </a:r>
          </a:p>
          <a:p>
            <a:pPr>
              <a:defRPr/>
            </a:pPr>
            <a:r>
              <a:rPr lang="de-DE" sz="1800" dirty="0"/>
              <a:t>Wie sind Sie bei der Bearbeitung des Fallstudienauftrags vorgegangen? Beschreiben Sie bitte Ihre Arbeitsschritte zur „Lösung“ bzw. Umsetzung des Falls bzw. Auftrags. Auf welche Aspekte und Kriterien haben Sie insbesondere bei der Ausarbeitung der Lösung geachtet? Was war Ihnen wichtig?</a:t>
            </a:r>
            <a:br>
              <a:rPr lang="de-DE" sz="1800" dirty="0"/>
            </a:br>
            <a:r>
              <a:rPr lang="de-DE" sz="1800" dirty="0"/>
              <a:t> </a:t>
            </a:r>
          </a:p>
          <a:p>
            <a:pPr>
              <a:defRPr/>
            </a:pPr>
            <a:r>
              <a:rPr lang="de-DE" sz="1800" dirty="0"/>
              <a:t>War die Aufgabenstellung der Fallstudie hinreichend klar und nachvollziehbar für Sie? Welche Teilaufträge bzw. –ziele waren schwierig oder auch unklar?</a:t>
            </a:r>
            <a:br>
              <a:rPr lang="de-DE" sz="1800" dirty="0"/>
            </a:br>
            <a:endParaRPr lang="de-DE" sz="1800" dirty="0"/>
          </a:p>
          <a:p>
            <a:pPr>
              <a:defRPr/>
            </a:pPr>
            <a:r>
              <a:rPr lang="de-DE" sz="1800" dirty="0"/>
              <a:t>Diskutieren Sie mögliche Stärken und Schwächen Ihrer Fallstudienlösung.</a:t>
            </a:r>
            <a:br>
              <a:rPr lang="de-DE" sz="1800" dirty="0"/>
            </a:br>
            <a:endParaRPr lang="de-DE" sz="1800" b="1" dirty="0">
              <a:sym typeface="Wingdings" pitchFamily="2" charset="2"/>
            </a:endParaRPr>
          </a:p>
        </p:txBody>
      </p:sp>
      <p:sp>
        <p:nvSpPr>
          <p:cNvPr id="19460" name="Fußzeilenplatzhalter 3"/>
          <p:cNvSpPr>
            <a:spLocks noGrp="1"/>
          </p:cNvSpPr>
          <p:nvPr>
            <p:ph type="ftr" sz="quarter" idx="10"/>
            <p:custDataLst>
              <p:tags r:id="rId4"/>
            </p:custDataLst>
          </p:nvPr>
        </p:nvSpPr>
        <p:spPr>
          <a:noFill/>
        </p:spPr>
        <p:txBody>
          <a:bodyPr/>
          <a:lstStyle>
            <a:lvl1pPr marL="457200" indent="-4572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r>
              <a:rPr lang="de-DE" altLang="de-DE" sz="1100" smtClean="0">
                <a:solidFill>
                  <a:srgbClr val="4D4D4D"/>
                </a:solidFill>
              </a:rPr>
              <a:t>Elena Bender</a:t>
            </a:r>
          </a:p>
          <a:p>
            <a:pPr eaLnBrk="1" hangingPunct="1"/>
            <a:r>
              <a:rPr lang="de-DE" altLang="de-DE" sz="1100" smtClean="0">
                <a:solidFill>
                  <a:srgbClr val="4D4D4D"/>
                </a:solidFill>
              </a:rPr>
              <a:t>Folie </a:t>
            </a:r>
            <a:fld id="{C1A6E532-57D2-4B2C-BD1B-C2AEE27C0B75}" type="slidenum">
              <a:rPr lang="de-DE" altLang="de-DE" sz="1100" smtClean="0">
                <a:solidFill>
                  <a:srgbClr val="4D4D4D"/>
                </a:solidFill>
              </a:rPr>
              <a:pPr eaLnBrk="1" hangingPunct="1"/>
              <a:t>20</a:t>
            </a:fld>
            <a:endParaRPr lang="de-DE" altLang="de-DE" sz="1100" smtClean="0">
              <a:solidFill>
                <a:srgbClr val="4D4D4D"/>
              </a:solidFill>
            </a:endParaRPr>
          </a:p>
        </p:txBody>
      </p:sp>
    </p:spTree>
    <p:custDataLst>
      <p:tags r:id="rId1"/>
    </p:custDataLst>
    <p:extLst>
      <p:ext uri="{BB962C8B-B14F-4D97-AF65-F5344CB8AC3E}">
        <p14:creationId xmlns:p14="http://schemas.microsoft.com/office/powerpoint/2010/main" val="2510308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2"/>
            </p:custDataLst>
          </p:nvPr>
        </p:nvSpPr>
        <p:spPr>
          <a:xfrm>
            <a:off x="457200" y="152400"/>
            <a:ext cx="8229600" cy="762000"/>
          </a:xfrm>
        </p:spPr>
        <p:txBody>
          <a:bodyPr/>
          <a:lstStyle/>
          <a:p>
            <a:pPr eaLnBrk="1" hangingPunct="1"/>
            <a:r>
              <a:rPr lang="de-DE" altLang="de-DE" sz="2400" b="1" dirty="0" smtClean="0"/>
              <a:t>Prüfungskriterien Fallstudienanalyse</a:t>
            </a:r>
          </a:p>
        </p:txBody>
      </p:sp>
      <p:sp>
        <p:nvSpPr>
          <p:cNvPr id="17411" name="Rectangle 3"/>
          <p:cNvSpPr>
            <a:spLocks noGrp="1" noChangeArrowheads="1"/>
          </p:cNvSpPr>
          <p:nvPr>
            <p:ph type="body" idx="1"/>
            <p:custDataLst>
              <p:tags r:id="rId3"/>
            </p:custDataLst>
          </p:nvPr>
        </p:nvSpPr>
        <p:spPr>
          <a:xfrm>
            <a:off x="250825" y="1125538"/>
            <a:ext cx="8713788" cy="5111750"/>
          </a:xfrm>
        </p:spPr>
        <p:txBody>
          <a:bodyPr/>
          <a:lstStyle/>
          <a:p>
            <a:pPr eaLnBrk="1" hangingPunct="1">
              <a:lnSpc>
                <a:spcPct val="90000"/>
              </a:lnSpc>
              <a:spcBef>
                <a:spcPct val="50000"/>
              </a:spcBef>
              <a:buFontTx/>
              <a:buAutoNum type="arabicPeriod"/>
            </a:pPr>
            <a:r>
              <a:rPr lang="de-DE" altLang="de-DE" sz="1800" b="1" smtClean="0"/>
              <a:t>Fallstudienpräsentation - </a:t>
            </a:r>
            <a:r>
              <a:rPr lang="de-DE" altLang="de-DE" sz="1800" b="1" smtClean="0">
                <a:sym typeface="Wingdings" pitchFamily="2" charset="2"/>
              </a:rPr>
              <a:t>Beobachtung anhand v. Beurteilungskriterien      </a:t>
            </a:r>
            <a:endParaRPr lang="de-DE" altLang="de-DE" sz="1800" b="1" smtClean="0"/>
          </a:p>
          <a:p>
            <a:pPr marL="457200" lvl="1" indent="0">
              <a:buFontTx/>
              <a:buNone/>
            </a:pPr>
            <a:endParaRPr lang="de-DE" altLang="de-DE" smtClean="0"/>
          </a:p>
          <a:p>
            <a:pPr marL="457200" lvl="1" indent="0">
              <a:buFontTx/>
              <a:buNone/>
            </a:pPr>
            <a:endParaRPr lang="de-DE" altLang="de-DE" smtClean="0"/>
          </a:p>
        </p:txBody>
      </p:sp>
      <p:sp>
        <p:nvSpPr>
          <p:cNvPr id="17412" name="Fußzeilenplatzhalter 3"/>
          <p:cNvSpPr>
            <a:spLocks noGrp="1"/>
          </p:cNvSpPr>
          <p:nvPr>
            <p:ph type="ftr" sz="quarter" idx="10"/>
            <p:custDataLst>
              <p:tags r:id="rId4"/>
            </p:custDataLst>
          </p:nvPr>
        </p:nvSpPr>
        <p:spPr>
          <a:noFill/>
        </p:spPr>
        <p:txBody>
          <a:bodyPr/>
          <a:lstStyle>
            <a:lvl1pPr marL="457200" indent="-4572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r>
              <a:rPr lang="de-DE" altLang="de-DE" sz="1100" smtClean="0">
                <a:solidFill>
                  <a:srgbClr val="4D4D4D"/>
                </a:solidFill>
              </a:rPr>
              <a:t>Elena Bender</a:t>
            </a:r>
          </a:p>
          <a:p>
            <a:pPr eaLnBrk="1" hangingPunct="1"/>
            <a:r>
              <a:rPr lang="de-DE" altLang="de-DE" sz="1100" smtClean="0">
                <a:solidFill>
                  <a:srgbClr val="4D4D4D"/>
                </a:solidFill>
              </a:rPr>
              <a:t>Folie </a:t>
            </a:r>
            <a:fld id="{B7D25FA3-17C1-4569-9D5E-297D6B38E590}" type="slidenum">
              <a:rPr lang="de-DE" altLang="de-DE" sz="1100" smtClean="0">
                <a:solidFill>
                  <a:srgbClr val="4D4D4D"/>
                </a:solidFill>
              </a:rPr>
              <a:pPr eaLnBrk="1" hangingPunct="1"/>
              <a:t>21</a:t>
            </a:fld>
            <a:endParaRPr lang="de-DE" altLang="de-DE" sz="1100" smtClean="0">
              <a:solidFill>
                <a:srgbClr val="4D4D4D"/>
              </a:solidFill>
            </a:endParaRPr>
          </a:p>
        </p:txBody>
      </p:sp>
      <p:pic>
        <p:nvPicPr>
          <p:cNvPr id="174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504950"/>
            <a:ext cx="8280920" cy="4949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1534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2"/>
            </p:custDataLst>
          </p:nvPr>
        </p:nvSpPr>
        <p:spPr>
          <a:xfrm>
            <a:off x="457200" y="152400"/>
            <a:ext cx="8229600" cy="762000"/>
          </a:xfrm>
        </p:spPr>
        <p:txBody>
          <a:bodyPr/>
          <a:lstStyle/>
          <a:p>
            <a:pPr eaLnBrk="1" hangingPunct="1"/>
            <a:r>
              <a:rPr lang="de-DE" altLang="de-DE" sz="2400" b="1" smtClean="0"/>
              <a:t>Prüfungsformen </a:t>
            </a:r>
          </a:p>
        </p:txBody>
      </p:sp>
      <p:sp>
        <p:nvSpPr>
          <p:cNvPr id="18435" name="Fußzeilenplatzhalter 3"/>
          <p:cNvSpPr>
            <a:spLocks noGrp="1"/>
          </p:cNvSpPr>
          <p:nvPr>
            <p:ph type="ftr" sz="quarter" idx="10"/>
            <p:custDataLst>
              <p:tags r:id="rId3"/>
            </p:custDataLst>
          </p:nvPr>
        </p:nvSpPr>
        <p:spPr>
          <a:noFill/>
        </p:spPr>
        <p:txBody>
          <a:bodyPr/>
          <a:lstStyle>
            <a:lvl1pPr marL="457200" indent="-457200" eaLnBrk="0" hangingPunct="0">
              <a:defRPr sz="2000">
                <a:solidFill>
                  <a:schemeClr val="tx1"/>
                </a:solidFill>
                <a:latin typeface="Arial" charset="0"/>
              </a:defRPr>
            </a:lvl1pPr>
            <a:lvl2pPr marL="742950" indent="-285750" eaLnBrk="0" hangingPunct="0">
              <a:buChar char="–"/>
              <a:defRPr>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buChar char="–"/>
              <a:defRPr sz="14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eaLnBrk="1" hangingPunct="1"/>
            <a:r>
              <a:rPr lang="de-DE" altLang="de-DE" sz="1100" smtClean="0">
                <a:solidFill>
                  <a:srgbClr val="4D4D4D"/>
                </a:solidFill>
              </a:rPr>
              <a:t>Elena Bender</a:t>
            </a:r>
          </a:p>
          <a:p>
            <a:pPr eaLnBrk="1" hangingPunct="1"/>
            <a:r>
              <a:rPr lang="de-DE" altLang="de-DE" sz="1100" smtClean="0">
                <a:solidFill>
                  <a:srgbClr val="4D4D4D"/>
                </a:solidFill>
              </a:rPr>
              <a:t>Folie </a:t>
            </a:r>
            <a:fld id="{CDD79018-7B65-4A31-903D-0D80D0C75E97}" type="slidenum">
              <a:rPr lang="de-DE" altLang="de-DE" sz="1100" smtClean="0">
                <a:solidFill>
                  <a:srgbClr val="4D4D4D"/>
                </a:solidFill>
              </a:rPr>
              <a:pPr eaLnBrk="1" hangingPunct="1"/>
              <a:t>22</a:t>
            </a:fld>
            <a:endParaRPr lang="de-DE" altLang="de-DE" sz="1100" smtClean="0">
              <a:solidFill>
                <a:srgbClr val="4D4D4D"/>
              </a:solidFill>
            </a:endParaRPr>
          </a:p>
        </p:txBody>
      </p:sp>
      <p:pic>
        <p:nvPicPr>
          <p:cNvPr id="184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150" y="1065213"/>
            <a:ext cx="4419600" cy="53355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93414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484313"/>
            <a:ext cx="79216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custDataLst>
              <p:tags r:id="rId2"/>
            </p:custDataLst>
          </p:nvPr>
        </p:nvSpPr>
        <p:spPr>
          <a:xfrm>
            <a:off x="457200" y="152400"/>
            <a:ext cx="8229600" cy="762000"/>
          </a:xfrm>
        </p:spPr>
        <p:txBody>
          <a:bodyPr/>
          <a:lstStyle/>
          <a:p>
            <a:pPr eaLnBrk="1" hangingPunct="1"/>
            <a:r>
              <a:rPr lang="ru-RU" sz="2400" b="1" smtClean="0">
                <a:solidFill>
                  <a:schemeClr val="tx1"/>
                </a:solidFill>
              </a:rPr>
              <a:t>Избранные методы и формы обучения</a:t>
            </a:r>
            <a:endParaRPr lang="de-DE" sz="2400" b="1" smtClean="0">
              <a:solidFill>
                <a:schemeClr val="tx1"/>
              </a:solidFill>
            </a:endParaRPr>
          </a:p>
        </p:txBody>
      </p:sp>
      <p:graphicFrame>
        <p:nvGraphicFramePr>
          <p:cNvPr id="19520" name="Group 64"/>
          <p:cNvGraphicFramePr>
            <a:graphicFrameLocks noGrp="1"/>
          </p:cNvGraphicFramePr>
          <p:nvPr/>
        </p:nvGraphicFramePr>
        <p:xfrm>
          <a:off x="395288" y="1052513"/>
          <a:ext cx="6264275" cy="5259388"/>
        </p:xfrm>
        <a:graphic>
          <a:graphicData uri="http://schemas.openxmlformats.org/drawingml/2006/table">
            <a:tbl>
              <a:tblPr/>
              <a:tblGrid>
                <a:gridCol w="1238250"/>
                <a:gridCol w="2584450"/>
                <a:gridCol w="2441575"/>
              </a:tblGrid>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ahoma" pitchFamily="34" charset="0"/>
                        </a:rPr>
                        <a:t>Метод</a:t>
                      </a:r>
                      <a:r>
                        <a:rPr kumimoji="0" lang="de-DE" sz="1600" b="1" i="0" u="none" strike="noStrike" cap="none" normalizeH="0" baseline="0" dirty="0" smtClean="0">
                          <a:ln>
                            <a:noFill/>
                          </a:ln>
                          <a:solidFill>
                            <a:schemeClr val="tx1"/>
                          </a:solidFill>
                          <a:effectLst/>
                          <a:latin typeface="Tahoma"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ahoma" pitchFamily="34" charset="0"/>
                        </a:rPr>
                        <a:t>формат</a:t>
                      </a:r>
                      <a:endParaRPr kumimoji="0" lang="de-DE" sz="1600" b="1" i="0" u="none" strike="noStrike" cap="none" normalizeH="0" baseline="0" dirty="0" smtClean="0">
                        <a:ln>
                          <a:noFill/>
                        </a:ln>
                        <a:solidFill>
                          <a:schemeClr val="tx1"/>
                        </a:solidFill>
                        <a:effectLst/>
                        <a:latin typeface="Tahoma" pitchFamily="34" charset="0"/>
                      </a:endParaRP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ahoma" pitchFamily="34" charset="0"/>
                        </a:rPr>
                        <a:t>Lernziele</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Tahoma" pitchFamily="34" charset="0"/>
                        </a:rPr>
                        <a:t>Einsatz / Beispiele</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Лекция </a:t>
                      </a: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ahoma" pitchFamily="34" charset="0"/>
                        </a:rPr>
                        <a:t>Lehrvortrag</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Kenntnis und Verständnis v. Theorien und Sachverhalten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z.B. Fakten über Tourismuswirtschaft</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958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Опрос экспертов</a:t>
                      </a: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ahoma" pitchFamily="34" charset="0"/>
                        </a:rPr>
                        <a:t>Experten-befragung</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Aktiv zuhören, gezielt nachfragen, Fragen strukturieren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z.B. Unternehmer zu best. Thema einladen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998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Дискуссия</a:t>
                      </a: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ahoma" pitchFamily="34" charset="0"/>
                        </a:rPr>
                        <a:t>Diskussion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Tahoma" pitchFamily="34" charset="0"/>
                        </a:rPr>
                        <a:t>Konsens- und Konfliktfähigkeit, sachbezogen diskutieren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z.B. Wofür eignet sich ein Reiseziel?</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958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Работа в проектах</a:t>
                      </a: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ahoma" pitchFamily="34" charset="0"/>
                        </a:rPr>
                        <a:t>Projekt-arbeit</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Eigenaktivität, Team- und Kooperationsfähigkeit, Selbstmanagement</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z. B. Konzept zur Gestaltung eines Kurorts</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1174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Плановые игры</a:t>
                      </a: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ahoma" pitchFamily="34" charset="0"/>
                        </a:rPr>
                        <a:t>Planspiel</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Komplexität von Handlungs-situationen, Interesse einer Gruppe vertreten, Entscheidungs- und Reflexionsfähigkeit</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Tahoma" pitchFamily="34" charset="0"/>
                        </a:rPr>
                        <a:t>Erprobung der Handlungskompetenz, z.B. Computersimulation touristischer Angebote im Wettbewerb</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bl>
          </a:graphicData>
        </a:graphic>
      </p:graphicFrame>
      <p:sp>
        <p:nvSpPr>
          <p:cNvPr id="7202" name="Fußzeilenplatzhalter 3"/>
          <p:cNvSpPr>
            <a:spLocks noGrp="1"/>
          </p:cNvSpPr>
          <p:nvPr>
            <p:ph type="ftr"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C8DA9ABD-81A4-473B-96B3-70E98CAAE6ED}" type="slidenum">
              <a:rPr lang="de-DE" u="none" smtClean="0">
                <a:solidFill>
                  <a:srgbClr val="4D4D4D"/>
                </a:solidFill>
              </a:rPr>
              <a:pPr eaLnBrk="1" hangingPunct="1"/>
              <a:t>23</a:t>
            </a:fld>
            <a:endParaRPr lang="de-DE" u="none" dirty="0" smtClean="0">
              <a:solidFill>
                <a:srgbClr val="4D4D4D"/>
              </a:solidFill>
            </a:endParaRPr>
          </a:p>
        </p:txBody>
      </p:sp>
      <p:grpSp>
        <p:nvGrpSpPr>
          <p:cNvPr id="7203" name="Gruppieren 15"/>
          <p:cNvGrpSpPr>
            <a:grpSpLocks/>
          </p:cNvGrpSpPr>
          <p:nvPr/>
        </p:nvGrpSpPr>
        <p:grpSpPr bwMode="auto">
          <a:xfrm>
            <a:off x="6804025" y="2420938"/>
            <a:ext cx="1368425" cy="658812"/>
            <a:chOff x="6660232" y="1418482"/>
            <a:chExt cx="1368152" cy="659463"/>
          </a:xfrm>
        </p:grpSpPr>
        <p:sp>
          <p:nvSpPr>
            <p:cNvPr id="7226" name="Ellipse 16"/>
            <p:cNvSpPr>
              <a:spLocks noChangeArrowheads="1"/>
            </p:cNvSpPr>
            <p:nvPr/>
          </p:nvSpPr>
          <p:spPr bwMode="auto">
            <a:xfrm>
              <a:off x="7244991" y="1418482"/>
              <a:ext cx="177502" cy="16159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7" name="Ellipse 17"/>
            <p:cNvSpPr>
              <a:spLocks noChangeArrowheads="1"/>
            </p:cNvSpPr>
            <p:nvPr/>
          </p:nvSpPr>
          <p:spPr bwMode="auto">
            <a:xfrm>
              <a:off x="6660232" y="1933929"/>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8" name="Ellipse 18"/>
            <p:cNvSpPr>
              <a:spLocks noChangeArrowheads="1"/>
            </p:cNvSpPr>
            <p:nvPr/>
          </p:nvSpPr>
          <p:spPr bwMode="auto">
            <a:xfrm>
              <a:off x="6948264" y="1933929"/>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9" name="Ellipse 19"/>
            <p:cNvSpPr>
              <a:spLocks noChangeArrowheads="1"/>
            </p:cNvSpPr>
            <p:nvPr/>
          </p:nvSpPr>
          <p:spPr bwMode="auto">
            <a:xfrm>
              <a:off x="7278477" y="1933929"/>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30" name="Ellipse 20"/>
            <p:cNvSpPr>
              <a:spLocks noChangeArrowheads="1"/>
            </p:cNvSpPr>
            <p:nvPr/>
          </p:nvSpPr>
          <p:spPr bwMode="auto">
            <a:xfrm>
              <a:off x="7596336" y="1933929"/>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31" name="Ellipse 21"/>
            <p:cNvSpPr>
              <a:spLocks noChangeArrowheads="1"/>
            </p:cNvSpPr>
            <p:nvPr/>
          </p:nvSpPr>
          <p:spPr bwMode="auto">
            <a:xfrm>
              <a:off x="7884368" y="1933929"/>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grpSp>
      <p:cxnSp>
        <p:nvCxnSpPr>
          <p:cNvPr id="7204" name="Gerade Verbindung mit Pfeil 3"/>
          <p:cNvCxnSpPr>
            <a:cxnSpLocks noChangeShapeType="1"/>
          </p:cNvCxnSpPr>
          <p:nvPr/>
        </p:nvCxnSpPr>
        <p:spPr bwMode="auto">
          <a:xfrm flipV="1">
            <a:off x="6948488" y="2582863"/>
            <a:ext cx="439737" cy="354012"/>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205" name="Gerade Verbindung mit Pfeil 13"/>
          <p:cNvCxnSpPr>
            <a:cxnSpLocks noChangeShapeType="1"/>
          </p:cNvCxnSpPr>
          <p:nvPr/>
        </p:nvCxnSpPr>
        <p:spPr bwMode="auto">
          <a:xfrm>
            <a:off x="7477125" y="2582863"/>
            <a:ext cx="0" cy="354012"/>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206" name="Gerade Verbindung mit Pfeil 24"/>
          <p:cNvCxnSpPr>
            <a:cxnSpLocks noChangeShapeType="1"/>
          </p:cNvCxnSpPr>
          <p:nvPr/>
        </p:nvCxnSpPr>
        <p:spPr bwMode="auto">
          <a:xfrm>
            <a:off x="7566025" y="2582863"/>
            <a:ext cx="534988" cy="354012"/>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207" name="Ellipse 40"/>
          <p:cNvSpPr>
            <a:spLocks noChangeArrowheads="1"/>
          </p:cNvSpPr>
          <p:nvPr/>
        </p:nvSpPr>
        <p:spPr bwMode="auto">
          <a:xfrm>
            <a:off x="7145338" y="3654425"/>
            <a:ext cx="142875" cy="1428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08" name="Ellipse 41"/>
          <p:cNvSpPr>
            <a:spLocks noChangeArrowheads="1"/>
          </p:cNvSpPr>
          <p:nvPr/>
        </p:nvSpPr>
        <p:spPr bwMode="auto">
          <a:xfrm>
            <a:off x="7164388" y="3971925"/>
            <a:ext cx="144462"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09" name="Ellipse 42"/>
          <p:cNvSpPr>
            <a:spLocks noChangeArrowheads="1"/>
          </p:cNvSpPr>
          <p:nvPr/>
        </p:nvSpPr>
        <p:spPr bwMode="auto">
          <a:xfrm>
            <a:off x="7502525" y="3987800"/>
            <a:ext cx="144463" cy="1428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10" name="Ellipse 43"/>
          <p:cNvSpPr>
            <a:spLocks noChangeArrowheads="1"/>
          </p:cNvSpPr>
          <p:nvPr/>
        </p:nvSpPr>
        <p:spPr bwMode="auto">
          <a:xfrm>
            <a:off x="7761288" y="3581400"/>
            <a:ext cx="144462"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11" name="Ellipse 44"/>
          <p:cNvSpPr>
            <a:spLocks noChangeArrowheads="1"/>
          </p:cNvSpPr>
          <p:nvPr/>
        </p:nvSpPr>
        <p:spPr bwMode="auto">
          <a:xfrm>
            <a:off x="7761288" y="3836988"/>
            <a:ext cx="144462" cy="1428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cxnSp>
        <p:nvCxnSpPr>
          <p:cNvPr id="7212" name="Gerade Verbindung mit Pfeil 28"/>
          <p:cNvCxnSpPr>
            <a:cxnSpLocks noChangeShapeType="1"/>
          </p:cNvCxnSpPr>
          <p:nvPr/>
        </p:nvCxnSpPr>
        <p:spPr bwMode="auto">
          <a:xfrm>
            <a:off x="7477125" y="3654425"/>
            <a:ext cx="88900" cy="303213"/>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213" name="Gerade Verbindung mit Pfeil 48"/>
          <p:cNvCxnSpPr>
            <a:cxnSpLocks noChangeShapeType="1"/>
            <a:endCxn id="7211" idx="1"/>
          </p:cNvCxnSpPr>
          <p:nvPr/>
        </p:nvCxnSpPr>
        <p:spPr bwMode="auto">
          <a:xfrm>
            <a:off x="7308850" y="3797300"/>
            <a:ext cx="473075" cy="60325"/>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214" name="Gerade Verbindung mit Pfeil 9219"/>
          <p:cNvCxnSpPr>
            <a:cxnSpLocks noChangeShapeType="1"/>
          </p:cNvCxnSpPr>
          <p:nvPr/>
        </p:nvCxnSpPr>
        <p:spPr bwMode="auto">
          <a:xfrm flipV="1">
            <a:off x="7308850" y="3654425"/>
            <a:ext cx="431800" cy="303213"/>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215" name="Rechteck 9220"/>
          <p:cNvSpPr>
            <a:spLocks noChangeArrowheads="1"/>
          </p:cNvSpPr>
          <p:nvPr/>
        </p:nvSpPr>
        <p:spPr bwMode="auto">
          <a:xfrm>
            <a:off x="7131050" y="4706938"/>
            <a:ext cx="638175" cy="2349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16" name="Ellipse 69"/>
          <p:cNvSpPr>
            <a:spLocks noChangeArrowheads="1"/>
          </p:cNvSpPr>
          <p:nvPr/>
        </p:nvSpPr>
        <p:spPr bwMode="auto">
          <a:xfrm>
            <a:off x="7245350" y="5527675"/>
            <a:ext cx="142875" cy="1428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17" name="Ellipse 70"/>
          <p:cNvSpPr>
            <a:spLocks noChangeArrowheads="1"/>
          </p:cNvSpPr>
          <p:nvPr/>
        </p:nvSpPr>
        <p:spPr bwMode="auto">
          <a:xfrm>
            <a:off x="7113588" y="5734050"/>
            <a:ext cx="144462"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18" name="Ellipse 71"/>
          <p:cNvSpPr>
            <a:spLocks noChangeArrowheads="1"/>
          </p:cNvSpPr>
          <p:nvPr/>
        </p:nvSpPr>
        <p:spPr bwMode="auto">
          <a:xfrm>
            <a:off x="7277100" y="5895975"/>
            <a:ext cx="142875"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19" name="Rechteck 9221"/>
          <p:cNvSpPr>
            <a:spLocks noChangeArrowheads="1"/>
          </p:cNvSpPr>
          <p:nvPr/>
        </p:nvSpPr>
        <p:spPr bwMode="auto">
          <a:xfrm>
            <a:off x="7554913" y="5537200"/>
            <a:ext cx="398462" cy="5032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0" name="Rechteck 9222"/>
          <p:cNvSpPr>
            <a:spLocks noChangeArrowheads="1"/>
          </p:cNvSpPr>
          <p:nvPr/>
        </p:nvSpPr>
        <p:spPr bwMode="auto">
          <a:xfrm>
            <a:off x="7673975" y="5711825"/>
            <a:ext cx="123825" cy="1444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1" name="Ellipse 74"/>
          <p:cNvSpPr>
            <a:spLocks noChangeArrowheads="1"/>
          </p:cNvSpPr>
          <p:nvPr/>
        </p:nvSpPr>
        <p:spPr bwMode="auto">
          <a:xfrm>
            <a:off x="7378700" y="3509963"/>
            <a:ext cx="142875" cy="1444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2" name="Ellipse 75"/>
          <p:cNvSpPr>
            <a:spLocks noChangeArrowheads="1"/>
          </p:cNvSpPr>
          <p:nvPr/>
        </p:nvSpPr>
        <p:spPr bwMode="auto">
          <a:xfrm>
            <a:off x="7212013" y="4989513"/>
            <a:ext cx="144462" cy="1444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3" name="Ellipse 76"/>
          <p:cNvSpPr>
            <a:spLocks noChangeArrowheads="1"/>
          </p:cNvSpPr>
          <p:nvPr/>
        </p:nvSpPr>
        <p:spPr bwMode="auto">
          <a:xfrm>
            <a:off x="7524750" y="4989513"/>
            <a:ext cx="142875" cy="1444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4" name="Ellipse 77"/>
          <p:cNvSpPr>
            <a:spLocks noChangeArrowheads="1"/>
          </p:cNvSpPr>
          <p:nvPr/>
        </p:nvSpPr>
        <p:spPr bwMode="auto">
          <a:xfrm>
            <a:off x="7504113" y="4508500"/>
            <a:ext cx="144462"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7225" name="Ellipse 78"/>
          <p:cNvSpPr>
            <a:spLocks noChangeArrowheads="1"/>
          </p:cNvSpPr>
          <p:nvPr/>
        </p:nvSpPr>
        <p:spPr bwMode="auto">
          <a:xfrm>
            <a:off x="7186613" y="4503738"/>
            <a:ext cx="142875" cy="14287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536" name="Group 56"/>
          <p:cNvGraphicFramePr>
            <a:graphicFrameLocks noGrp="1"/>
          </p:cNvGraphicFramePr>
          <p:nvPr/>
        </p:nvGraphicFramePr>
        <p:xfrm>
          <a:off x="250825" y="1125538"/>
          <a:ext cx="6170613" cy="5070475"/>
        </p:xfrm>
        <a:graphic>
          <a:graphicData uri="http://schemas.openxmlformats.org/drawingml/2006/table">
            <a:tbl>
              <a:tblPr/>
              <a:tblGrid>
                <a:gridCol w="1201738"/>
                <a:gridCol w="2716212"/>
                <a:gridCol w="2252663"/>
              </a:tblGrid>
              <a:tr h="5794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ahoma" pitchFamily="34" charset="0"/>
                        </a:rPr>
                        <a:t>Метод</a:t>
                      </a:r>
                      <a:r>
                        <a:rPr kumimoji="0" lang="de-DE" sz="1600" b="1" i="0" u="none" strike="noStrike" cap="none" normalizeH="0" baseline="0" dirty="0" smtClean="0">
                          <a:ln>
                            <a:noFill/>
                          </a:ln>
                          <a:solidFill>
                            <a:schemeClr val="tx1"/>
                          </a:solidFill>
                          <a:effectLst/>
                          <a:latin typeface="Tahoma"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ahoma" pitchFamily="34" charset="0"/>
                        </a:rPr>
                        <a:t>формат</a:t>
                      </a:r>
                      <a:endParaRPr kumimoji="0" lang="de-DE" sz="1600" b="1" i="0" u="none" strike="noStrike" cap="none" normalizeH="0" baseline="0" dirty="0" smtClean="0">
                        <a:ln>
                          <a:noFill/>
                        </a:ln>
                        <a:solidFill>
                          <a:schemeClr val="tx1"/>
                        </a:solidFill>
                        <a:effectLst/>
                        <a:latin typeface="Tahoma" pitchFamily="34" charset="0"/>
                      </a:endParaRP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70000"/>
                          </a:solidFill>
                          <a:effectLst/>
                          <a:latin typeface="Tahoma" pitchFamily="34" charset="0"/>
                        </a:rPr>
                        <a:t>Lernziele</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70000"/>
                          </a:solidFill>
                          <a:effectLst/>
                          <a:latin typeface="Tahoma" pitchFamily="34" charset="0"/>
                        </a:rPr>
                        <a:t>Einsatz / Beispiele</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8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Обсуждение результатов</a:t>
                      </a: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ahoma" pitchFamily="34" charset="0"/>
                        </a:rPr>
                        <a:t>Feedback</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70000"/>
                          </a:solidFill>
                          <a:effectLst/>
                          <a:latin typeface="Tahoma" pitchFamily="34" charset="0"/>
                        </a:rPr>
                        <a:t>Lehr-Lern-Situation transparent machen, Handlungsalternativen kennen</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70000"/>
                          </a:solidFill>
                          <a:effectLst/>
                          <a:latin typeface="Tahoma" pitchFamily="34" charset="0"/>
                        </a:rPr>
                        <a:t>z. B. nach mündlicher Prüfung, Präsentation</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11521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ahoma" pitchFamily="34" charset="0"/>
                        </a:rPr>
                        <a:t>Работа в группах</a:t>
                      </a:r>
                      <a:endParaRPr kumimoji="0" lang="de-DE" sz="1400" b="1" i="0" u="none" strike="noStrike" cap="none" normalizeH="0" baseline="0" dirty="0" smtClean="0">
                        <a:ln>
                          <a:noFill/>
                        </a:ln>
                        <a:solidFill>
                          <a:srgbClr val="FF0000"/>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rgbClr val="FF0000"/>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0000"/>
                          </a:solidFill>
                          <a:effectLst/>
                          <a:latin typeface="Tahoma" pitchFamily="34" charset="0"/>
                        </a:rPr>
                        <a:t>Gruppen-arbeit</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FF0000"/>
                          </a:solidFill>
                          <a:effectLst/>
                          <a:latin typeface="Tahoma" pitchFamily="34" charset="0"/>
                        </a:rPr>
                        <a:t>Gemeinsame Aufgaben- und Problemlösung, Interaktions- und Kommunikationsfähigkeit, Teamfähigkeit</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FF0000"/>
                          </a:solidFill>
                          <a:effectLst/>
                          <a:latin typeface="Tahoma" pitchFamily="34" charset="0"/>
                        </a:rPr>
                        <a:t>z. B. Entwerfen eines Arbeitsplans für ein Serviceteam im Hotel</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r h="1211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ahoma" pitchFamily="34" charset="0"/>
                        </a:rPr>
                        <a:t>Ролевые игры</a:t>
                      </a:r>
                      <a:endParaRPr kumimoji="0" lang="de-DE" sz="1400" b="1" i="0" u="none" strike="noStrike" cap="none" normalizeH="0" baseline="0" dirty="0" smtClean="0">
                        <a:ln>
                          <a:noFill/>
                        </a:ln>
                        <a:solidFill>
                          <a:srgbClr val="FF0000"/>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rgbClr val="FF0000"/>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0000"/>
                          </a:solidFill>
                          <a:effectLst/>
                          <a:latin typeface="Tahoma" pitchFamily="34" charset="0"/>
                        </a:rPr>
                        <a:t>Rollenspiel</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FF0000"/>
                          </a:solidFill>
                          <a:effectLst/>
                          <a:latin typeface="Tahoma" pitchFamily="34" charset="0"/>
                        </a:rPr>
                        <a:t>Situations- und rollengemäß handeln können, Einfühlungsvermögen und Perspektivenwechsel, Reflexionsfähigkeit</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FF0000"/>
                          </a:solidFill>
                          <a:effectLst/>
                          <a:latin typeface="Tahoma" pitchFamily="34" charset="0"/>
                        </a:rPr>
                        <a:t>z. B. Umgang mit Beschwerden von Gästen</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r>
              <a:tr h="979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ahoma" pitchFamily="34" charset="0"/>
                        </a:rPr>
                        <a:t>Кейсы</a:t>
                      </a: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ahoma" pitchFamily="34" charset="0"/>
                        </a:rPr>
                        <a:t>Fallstudie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dirty="0" smtClean="0">
                        <a:ln>
                          <a:noFill/>
                        </a:ln>
                        <a:solidFill>
                          <a:schemeClr val="tx1"/>
                        </a:solidFill>
                        <a:effectLst/>
                        <a:latin typeface="Tahoma" pitchFamily="34" charset="0"/>
                      </a:endParaRP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70000"/>
                          </a:solidFill>
                          <a:effectLst/>
                          <a:latin typeface="Tahoma" pitchFamily="34" charset="0"/>
                        </a:rPr>
                        <a:t>Analyse- und Problemlösefähigkeit, Teamfähigkeit, eigenständiges Lernen</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70000"/>
                          </a:solidFill>
                          <a:effectLst/>
                          <a:latin typeface="Tahoma" pitchFamily="34" charset="0"/>
                        </a:rPr>
                        <a:t>Übernahme einer bestimmten Rolle, Sachverhalte bewerten</a:t>
                      </a:r>
                    </a:p>
                  </a:txBody>
                  <a:tcPr marL="91451" marR="9145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r>
            </a:tbl>
          </a:graphicData>
        </a:graphic>
      </p:graphicFrame>
      <p:sp>
        <p:nvSpPr>
          <p:cNvPr id="8220"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CB15200D-DEFD-425E-93D1-E37FCC5A9EED}" type="slidenum">
              <a:rPr lang="de-DE" u="none" smtClean="0">
                <a:solidFill>
                  <a:srgbClr val="4D4D4D"/>
                </a:solidFill>
              </a:rPr>
              <a:pPr eaLnBrk="1" hangingPunct="1"/>
              <a:t>24</a:t>
            </a:fld>
            <a:endParaRPr lang="de-DE" u="none" dirty="0" smtClean="0">
              <a:solidFill>
                <a:srgbClr val="4D4D4D"/>
              </a:solidFill>
            </a:endParaRPr>
          </a:p>
        </p:txBody>
      </p:sp>
      <p:sp>
        <p:nvSpPr>
          <p:cNvPr id="8221" name="Ellipse 6"/>
          <p:cNvSpPr>
            <a:spLocks noChangeArrowheads="1"/>
          </p:cNvSpPr>
          <p:nvPr/>
        </p:nvSpPr>
        <p:spPr bwMode="auto">
          <a:xfrm>
            <a:off x="6732588" y="1844675"/>
            <a:ext cx="287337" cy="28892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22" name="Ellipse 7"/>
          <p:cNvSpPr>
            <a:spLocks noChangeArrowheads="1"/>
          </p:cNvSpPr>
          <p:nvPr/>
        </p:nvSpPr>
        <p:spPr bwMode="auto">
          <a:xfrm>
            <a:off x="7451725" y="1916113"/>
            <a:ext cx="144463" cy="1444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cxnSp>
        <p:nvCxnSpPr>
          <p:cNvPr id="8223" name="Gerade Verbindung mit Pfeil 8"/>
          <p:cNvCxnSpPr>
            <a:cxnSpLocks noChangeShapeType="1"/>
          </p:cNvCxnSpPr>
          <p:nvPr/>
        </p:nvCxnSpPr>
        <p:spPr bwMode="auto">
          <a:xfrm>
            <a:off x="7164388" y="1989138"/>
            <a:ext cx="2159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8224" name="Gruppieren 10"/>
          <p:cNvGrpSpPr>
            <a:grpSpLocks/>
          </p:cNvGrpSpPr>
          <p:nvPr/>
        </p:nvGrpSpPr>
        <p:grpSpPr bwMode="auto">
          <a:xfrm>
            <a:off x="7056438" y="2759075"/>
            <a:ext cx="828675" cy="598488"/>
            <a:chOff x="7056560" y="2758480"/>
            <a:chExt cx="827808" cy="598512"/>
          </a:xfrm>
        </p:grpSpPr>
        <p:sp>
          <p:nvSpPr>
            <p:cNvPr id="8239" name="Ellipse 12"/>
            <p:cNvSpPr>
              <a:spLocks noChangeArrowheads="1"/>
            </p:cNvSpPr>
            <p:nvPr/>
          </p:nvSpPr>
          <p:spPr bwMode="auto">
            <a:xfrm>
              <a:off x="7112880" y="2758480"/>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40" name="Ellipse 13"/>
            <p:cNvSpPr>
              <a:spLocks noChangeArrowheads="1"/>
            </p:cNvSpPr>
            <p:nvPr/>
          </p:nvSpPr>
          <p:spPr bwMode="auto">
            <a:xfrm>
              <a:off x="7424908" y="2758480"/>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41" name="Ellipse 14"/>
            <p:cNvSpPr>
              <a:spLocks noChangeArrowheads="1"/>
            </p:cNvSpPr>
            <p:nvPr/>
          </p:nvSpPr>
          <p:spPr bwMode="auto">
            <a:xfrm>
              <a:off x="7424908" y="3212976"/>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42" name="Ellipse 15"/>
            <p:cNvSpPr>
              <a:spLocks noChangeArrowheads="1"/>
            </p:cNvSpPr>
            <p:nvPr/>
          </p:nvSpPr>
          <p:spPr bwMode="auto">
            <a:xfrm>
              <a:off x="7092280" y="3212976"/>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43" name="Ellipse 16"/>
            <p:cNvSpPr>
              <a:spLocks noChangeArrowheads="1"/>
            </p:cNvSpPr>
            <p:nvPr/>
          </p:nvSpPr>
          <p:spPr bwMode="auto">
            <a:xfrm>
              <a:off x="7740352" y="3035548"/>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44" name="Rechteck 9"/>
            <p:cNvSpPr>
              <a:spLocks noChangeArrowheads="1"/>
            </p:cNvSpPr>
            <p:nvPr/>
          </p:nvSpPr>
          <p:spPr bwMode="auto">
            <a:xfrm>
              <a:off x="7056560" y="2974504"/>
              <a:ext cx="611784" cy="20506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grpSp>
      <p:grpSp>
        <p:nvGrpSpPr>
          <p:cNvPr id="8225" name="Gruppieren 2"/>
          <p:cNvGrpSpPr>
            <a:grpSpLocks/>
          </p:cNvGrpSpPr>
          <p:nvPr/>
        </p:nvGrpSpPr>
        <p:grpSpPr bwMode="auto">
          <a:xfrm>
            <a:off x="6804025" y="4365625"/>
            <a:ext cx="1011238" cy="182563"/>
            <a:chOff x="6804025" y="4365625"/>
            <a:chExt cx="1011238" cy="182563"/>
          </a:xfrm>
        </p:grpSpPr>
        <p:sp>
          <p:nvSpPr>
            <p:cNvPr id="8236" name="Rechteck 18"/>
            <p:cNvSpPr>
              <a:spLocks noChangeArrowheads="1"/>
            </p:cNvSpPr>
            <p:nvPr/>
          </p:nvSpPr>
          <p:spPr bwMode="auto">
            <a:xfrm>
              <a:off x="7056438" y="4365625"/>
              <a:ext cx="504825" cy="1825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7" name="Ellipse 19"/>
            <p:cNvSpPr>
              <a:spLocks noChangeArrowheads="1"/>
            </p:cNvSpPr>
            <p:nvPr/>
          </p:nvSpPr>
          <p:spPr bwMode="auto">
            <a:xfrm>
              <a:off x="6804025" y="4403725"/>
              <a:ext cx="144463" cy="14446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8" name="Ellipse 20"/>
            <p:cNvSpPr>
              <a:spLocks noChangeArrowheads="1"/>
            </p:cNvSpPr>
            <p:nvPr/>
          </p:nvSpPr>
          <p:spPr bwMode="auto">
            <a:xfrm>
              <a:off x="7670800" y="4395788"/>
              <a:ext cx="144463" cy="1444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grpSp>
      <p:grpSp>
        <p:nvGrpSpPr>
          <p:cNvPr id="8226" name="Gruppieren 11"/>
          <p:cNvGrpSpPr>
            <a:grpSpLocks/>
          </p:cNvGrpSpPr>
          <p:nvPr/>
        </p:nvGrpSpPr>
        <p:grpSpPr bwMode="auto">
          <a:xfrm>
            <a:off x="6704013" y="5373688"/>
            <a:ext cx="1111250" cy="782637"/>
            <a:chOff x="6703712" y="5373216"/>
            <a:chExt cx="1111672" cy="783468"/>
          </a:xfrm>
        </p:grpSpPr>
        <p:sp>
          <p:nvSpPr>
            <p:cNvPr id="8228" name="Ellipse 21"/>
            <p:cNvSpPr>
              <a:spLocks noChangeArrowheads="1"/>
            </p:cNvSpPr>
            <p:nvPr/>
          </p:nvSpPr>
          <p:spPr bwMode="auto">
            <a:xfrm>
              <a:off x="7363084" y="5940660"/>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29" name="Ellipse 22"/>
            <p:cNvSpPr>
              <a:spLocks noChangeArrowheads="1"/>
            </p:cNvSpPr>
            <p:nvPr/>
          </p:nvSpPr>
          <p:spPr bwMode="auto">
            <a:xfrm>
              <a:off x="7327352" y="5693680"/>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0" name="Rechteck 23"/>
            <p:cNvSpPr>
              <a:spLocks noChangeArrowheads="1"/>
            </p:cNvSpPr>
            <p:nvPr/>
          </p:nvSpPr>
          <p:spPr bwMode="auto">
            <a:xfrm>
              <a:off x="7536184" y="5582096"/>
              <a:ext cx="279200" cy="36718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1" name="Ellipse 24"/>
            <p:cNvSpPr>
              <a:spLocks noChangeArrowheads="1"/>
            </p:cNvSpPr>
            <p:nvPr/>
          </p:nvSpPr>
          <p:spPr bwMode="auto">
            <a:xfrm>
              <a:off x="7380312" y="5438080"/>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2" name="Ellipse 25"/>
            <p:cNvSpPr>
              <a:spLocks noChangeArrowheads="1"/>
            </p:cNvSpPr>
            <p:nvPr/>
          </p:nvSpPr>
          <p:spPr bwMode="auto">
            <a:xfrm>
              <a:off x="6703712" y="5805264"/>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3" name="Ellipse 26"/>
            <p:cNvSpPr>
              <a:spLocks noChangeArrowheads="1"/>
            </p:cNvSpPr>
            <p:nvPr/>
          </p:nvSpPr>
          <p:spPr bwMode="auto">
            <a:xfrm>
              <a:off x="6703712" y="6012668"/>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4" name="Ellipse 27"/>
            <p:cNvSpPr>
              <a:spLocks noChangeArrowheads="1"/>
            </p:cNvSpPr>
            <p:nvPr/>
          </p:nvSpPr>
          <p:spPr bwMode="auto">
            <a:xfrm>
              <a:off x="6703712" y="5589240"/>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sp>
          <p:nvSpPr>
            <p:cNvPr id="8235" name="Ellipse 28"/>
            <p:cNvSpPr>
              <a:spLocks noChangeArrowheads="1"/>
            </p:cNvSpPr>
            <p:nvPr/>
          </p:nvSpPr>
          <p:spPr bwMode="auto">
            <a:xfrm>
              <a:off x="6703712" y="5373216"/>
              <a:ext cx="144016" cy="14401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381000" indent="-381000">
                <a:spcBef>
                  <a:spcPct val="20000"/>
                </a:spcBef>
                <a:buFontTx/>
                <a:buAutoNum type="arabicPeriod"/>
              </a:pPr>
              <a:endParaRPr lang="de-DE"/>
            </a:p>
          </p:txBody>
        </p:sp>
      </p:grpSp>
      <p:sp>
        <p:nvSpPr>
          <p:cNvPr id="8227" name="Rectangle 2"/>
          <p:cNvSpPr>
            <a:spLocks noChangeArrowheads="1"/>
          </p:cNvSpPr>
          <p:nvPr>
            <p:custDataLst>
              <p:tags r:id="rId3"/>
            </p:custDataLst>
          </p:nvPr>
        </p:nvSpPr>
        <p:spPr bwMode="auto">
          <a:xfrm>
            <a:off x="457200" y="152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r>
              <a:rPr lang="ru-RU" sz="2400" b="1" u="none">
                <a:solidFill>
                  <a:schemeClr val="tx2"/>
                </a:solidFill>
                <a:latin typeface="Tahoma" pitchFamily="34" charset="0"/>
              </a:rPr>
              <a:t>Избранные методы и формы обучения</a:t>
            </a:r>
            <a:endParaRPr lang="de-DE" sz="2400" b="1" u="none">
              <a:solidFill>
                <a:schemeClr val="tx2"/>
              </a:solidFill>
              <a:latin typeface="Tahoma"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244E52BE-91B0-4154-9731-461DFAC18687}" type="slidenum">
              <a:rPr lang="de-DE" u="none" smtClean="0">
                <a:solidFill>
                  <a:srgbClr val="4D4D4D"/>
                </a:solidFill>
              </a:rPr>
              <a:pPr eaLnBrk="1" hangingPunct="1"/>
              <a:t>25</a:t>
            </a:fld>
            <a:endParaRPr lang="de-DE" u="none" dirty="0" smtClean="0">
              <a:solidFill>
                <a:srgbClr val="4D4D4D"/>
              </a:solidFill>
            </a:endParaRPr>
          </a:p>
        </p:txBody>
      </p:sp>
      <p:sp>
        <p:nvSpPr>
          <p:cNvPr id="28675"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de-DE" sz="2400" b="1" dirty="0" smtClean="0"/>
              <a:t>Prüfungsformate und Funktionen</a:t>
            </a:r>
          </a:p>
        </p:txBody>
      </p:sp>
      <p:sp>
        <p:nvSpPr>
          <p:cNvPr id="9220" name="Rectangle 3"/>
          <p:cNvSpPr>
            <a:spLocks noGrp="1" noChangeArrowheads="1"/>
          </p:cNvSpPr>
          <p:nvPr>
            <p:ph type="body" idx="1"/>
            <p:custDataLst>
              <p:tags r:id="rId4"/>
            </p:custDataLst>
          </p:nvPr>
        </p:nvSpPr>
        <p:spPr>
          <a:xfrm>
            <a:off x="457200" y="1295400"/>
            <a:ext cx="8229600" cy="4078288"/>
          </a:xfrm>
        </p:spPr>
        <p:txBody>
          <a:bodyPr/>
          <a:lstStyle/>
          <a:p>
            <a:pPr eaLnBrk="1" hangingPunct="1">
              <a:lnSpc>
                <a:spcPct val="80000"/>
              </a:lnSpc>
              <a:spcBef>
                <a:spcPct val="45000"/>
              </a:spcBef>
              <a:defRPr/>
            </a:pPr>
            <a:endParaRPr lang="de-DE" sz="1600" dirty="0" smtClean="0">
              <a:cs typeface="Times New Roman" pitchFamily="18" charset="0"/>
            </a:endParaRPr>
          </a:p>
          <a:p>
            <a:pPr marL="457200" lvl="1" indent="0" eaLnBrk="1" hangingPunct="1">
              <a:lnSpc>
                <a:spcPct val="80000"/>
              </a:lnSpc>
              <a:spcBef>
                <a:spcPct val="45000"/>
              </a:spcBef>
              <a:buFontTx/>
              <a:buNone/>
              <a:defRPr/>
            </a:pPr>
            <a:endParaRPr lang="de-DE" sz="1400" dirty="0">
              <a:cs typeface="Times New Roman" pitchFamily="18"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476715305"/>
              </p:ext>
            </p:extLst>
          </p:nvPr>
        </p:nvGraphicFramePr>
        <p:xfrm>
          <a:off x="395536" y="1124744"/>
          <a:ext cx="8352928" cy="5040560"/>
        </p:xfrm>
        <a:graphic>
          <a:graphicData uri="http://schemas.openxmlformats.org/drawingml/2006/table">
            <a:tbl>
              <a:tblPr firstRow="1" firstCol="1" bandRow="1"/>
              <a:tblGrid>
                <a:gridCol w="1844122"/>
                <a:gridCol w="3254402"/>
                <a:gridCol w="1713608"/>
                <a:gridCol w="1540796"/>
              </a:tblGrid>
              <a:tr h="756084">
                <a:tc>
                  <a:txBody>
                    <a:bodyPr/>
                    <a:lstStyle/>
                    <a:p>
                      <a:pPr algn="just">
                        <a:lnSpc>
                          <a:spcPct val="115000"/>
                        </a:lnSpc>
                        <a:spcAft>
                          <a:spcPts val="0"/>
                        </a:spcAft>
                      </a:pPr>
                      <a:r>
                        <a:rPr lang="de-DE" sz="1400" b="1" dirty="0" smtClean="0">
                          <a:effectLst/>
                          <a:latin typeface="Calibri"/>
                          <a:ea typeface="Calibri"/>
                          <a:cs typeface="Times New Roman"/>
                        </a:rPr>
                        <a:t>Prüfungsformat</a:t>
                      </a:r>
                      <a:endParaRPr lang="de-DE" sz="1400" dirty="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de-DE" sz="1400" b="1">
                          <a:effectLst/>
                          <a:latin typeface="Calibri"/>
                          <a:ea typeface="Calibri"/>
                          <a:cs typeface="Times New Roman"/>
                        </a:rPr>
                        <a:t>Erläuterungen zum Format</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effectLst/>
                          <a:latin typeface="Calibri"/>
                          <a:ea typeface="Calibri"/>
                          <a:cs typeface="Times New Roman"/>
                        </a:rPr>
                        <a:t>Art der geprüften Kompetenzen</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effectLst/>
                          <a:latin typeface="Calibri"/>
                          <a:ea typeface="Calibri"/>
                          <a:cs typeface="Times New Roman"/>
                        </a:rPr>
                        <a:t>Freiheits-</a:t>
                      </a:r>
                      <a:br>
                        <a:rPr lang="de-DE" sz="1400" b="1">
                          <a:effectLst/>
                          <a:latin typeface="Calibri"/>
                          <a:ea typeface="Calibri"/>
                          <a:cs typeface="Times New Roman"/>
                        </a:rPr>
                      </a:br>
                      <a:r>
                        <a:rPr lang="de-DE" sz="1400" b="1">
                          <a:effectLst/>
                          <a:latin typeface="Calibri"/>
                          <a:ea typeface="Calibri"/>
                          <a:cs typeface="Times New Roman"/>
                        </a:rPr>
                        <a:t>grad für Studierende</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60140">
                <a:tc>
                  <a:txBody>
                    <a:bodyPr/>
                    <a:lstStyle/>
                    <a:p>
                      <a:pPr algn="just">
                        <a:lnSpc>
                          <a:spcPct val="115000"/>
                        </a:lnSpc>
                        <a:spcAft>
                          <a:spcPts val="0"/>
                        </a:spcAft>
                      </a:pPr>
                      <a:r>
                        <a:rPr lang="de-DE" sz="1400">
                          <a:effectLst/>
                          <a:latin typeface="Calibri"/>
                          <a:ea typeface="Calibri"/>
                          <a:cs typeface="Times New Roman"/>
                        </a:rPr>
                        <a:t>Schriftliche Prüfungen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Calibri"/>
                          <a:ea typeface="Calibri"/>
                          <a:cs typeface="Times New Roman"/>
                        </a:rPr>
                        <a:t>Verschiedene Arten des Kompetenznachweises: offene Fragestellungen, individuelle Frage oder Fallbeschreibung, Multiple-Choice</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Fach- und Methoden-kompetenz</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Gering</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168">
                <a:tc>
                  <a:txBody>
                    <a:bodyPr/>
                    <a:lstStyle/>
                    <a:p>
                      <a:pPr algn="just">
                        <a:lnSpc>
                          <a:spcPct val="115000"/>
                        </a:lnSpc>
                        <a:spcAft>
                          <a:spcPts val="0"/>
                        </a:spcAft>
                      </a:pPr>
                      <a:r>
                        <a:rPr lang="de-DE" sz="1400">
                          <a:effectLst/>
                          <a:latin typeface="Calibri"/>
                          <a:ea typeface="Calibri"/>
                          <a:cs typeface="Times New Roman"/>
                        </a:rPr>
                        <a:t>Mündliche Prüfungen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Calibri"/>
                          <a:ea typeface="Calibri"/>
                          <a:cs typeface="Times New Roman"/>
                        </a:rPr>
                        <a:t>Vorteile: Flexible Gespräche möglich, Denkproesse offen legen</a:t>
                      </a:r>
                      <a:br>
                        <a:rPr lang="de-DE" sz="1400">
                          <a:effectLst/>
                          <a:latin typeface="Calibri"/>
                          <a:ea typeface="Calibri"/>
                          <a:cs typeface="Times New Roman"/>
                        </a:rPr>
                      </a:br>
                      <a:r>
                        <a:rPr lang="de-DE" sz="1400">
                          <a:effectLst/>
                          <a:latin typeface="Calibri"/>
                          <a:ea typeface="Calibri"/>
                          <a:cs typeface="Times New Roman"/>
                        </a:rPr>
                        <a:t>Nachteile: psychologische Störfaktoren wie Vorurteile, Beziehungen, Tagesform</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Fach-, Methoden- und Sozial-kompetenz</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Gering</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168">
                <a:tc>
                  <a:txBody>
                    <a:bodyPr/>
                    <a:lstStyle/>
                    <a:p>
                      <a:pPr algn="just">
                        <a:lnSpc>
                          <a:spcPct val="115000"/>
                        </a:lnSpc>
                        <a:spcAft>
                          <a:spcPts val="0"/>
                        </a:spcAft>
                      </a:pPr>
                      <a:r>
                        <a:rPr lang="de-DE" sz="1400">
                          <a:effectLst/>
                          <a:latin typeface="Calibri"/>
                          <a:ea typeface="Calibri"/>
                          <a:cs typeface="Times New Roman"/>
                        </a:rPr>
                        <a:t>Referate / mündliche Präsentationen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Calibri"/>
                          <a:ea typeface="Calibri"/>
                          <a:cs typeface="Times New Roman"/>
                        </a:rPr>
                        <a:t>Über ein gestelltes/selbst gewähltes Thema wird referiert, i.d.R. werden dazu schriftliche Unterlagen abgegeben und/oder Folien gezeigt</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Fach- und Methoden-und Sozial-kompetenz</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a:ea typeface="Calibri"/>
                          <a:cs typeface="Times New Roman"/>
                        </a:rPr>
                        <a:t>Mittel</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4138411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244E52BE-91B0-4154-9731-461DFAC18687}" type="slidenum">
              <a:rPr lang="de-DE" u="none" smtClean="0">
                <a:solidFill>
                  <a:srgbClr val="4D4D4D"/>
                </a:solidFill>
              </a:rPr>
              <a:pPr eaLnBrk="1" hangingPunct="1"/>
              <a:t>26</a:t>
            </a:fld>
            <a:endParaRPr lang="de-DE" u="none" dirty="0" smtClean="0">
              <a:solidFill>
                <a:srgbClr val="4D4D4D"/>
              </a:solidFill>
            </a:endParaRPr>
          </a:p>
        </p:txBody>
      </p:sp>
      <p:sp>
        <p:nvSpPr>
          <p:cNvPr id="28675"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de-DE" sz="2400" b="1" dirty="0" smtClean="0"/>
              <a:t>Prüfungsformate und Funktionen</a:t>
            </a:r>
          </a:p>
        </p:txBody>
      </p:sp>
      <p:sp>
        <p:nvSpPr>
          <p:cNvPr id="9220" name="Rectangle 3"/>
          <p:cNvSpPr>
            <a:spLocks noGrp="1" noChangeArrowheads="1"/>
          </p:cNvSpPr>
          <p:nvPr>
            <p:ph type="body" idx="1"/>
            <p:custDataLst>
              <p:tags r:id="rId4"/>
            </p:custDataLst>
          </p:nvPr>
        </p:nvSpPr>
        <p:spPr>
          <a:xfrm>
            <a:off x="457200" y="1295400"/>
            <a:ext cx="8229600" cy="4078288"/>
          </a:xfrm>
        </p:spPr>
        <p:txBody>
          <a:bodyPr/>
          <a:lstStyle/>
          <a:p>
            <a:pPr eaLnBrk="1" hangingPunct="1">
              <a:lnSpc>
                <a:spcPct val="80000"/>
              </a:lnSpc>
              <a:spcBef>
                <a:spcPct val="45000"/>
              </a:spcBef>
              <a:defRPr/>
            </a:pPr>
            <a:endParaRPr lang="de-DE" sz="1600" dirty="0" smtClean="0">
              <a:cs typeface="Times New Roman" pitchFamily="18" charset="0"/>
            </a:endParaRPr>
          </a:p>
          <a:p>
            <a:pPr marL="457200" lvl="1" indent="0" eaLnBrk="1" hangingPunct="1">
              <a:lnSpc>
                <a:spcPct val="80000"/>
              </a:lnSpc>
              <a:spcBef>
                <a:spcPct val="45000"/>
              </a:spcBef>
              <a:buFontTx/>
              <a:buNone/>
              <a:defRPr/>
            </a:pPr>
            <a:endParaRPr lang="de-DE" sz="1400" dirty="0">
              <a:cs typeface="Times New Roman" pitchFamily="18"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1982867553"/>
              </p:ext>
            </p:extLst>
          </p:nvPr>
        </p:nvGraphicFramePr>
        <p:xfrm>
          <a:off x="467544" y="1143000"/>
          <a:ext cx="8208911" cy="4950296"/>
        </p:xfrm>
        <a:graphic>
          <a:graphicData uri="http://schemas.openxmlformats.org/drawingml/2006/table">
            <a:tbl>
              <a:tblPr firstRow="1" firstCol="1" bandRow="1"/>
              <a:tblGrid>
                <a:gridCol w="1549238"/>
                <a:gridCol w="3664649"/>
                <a:gridCol w="1641409"/>
                <a:gridCol w="1353615"/>
              </a:tblGrid>
              <a:tr h="873582">
                <a:tc>
                  <a:txBody>
                    <a:bodyPr/>
                    <a:lstStyle/>
                    <a:p>
                      <a:pPr algn="just">
                        <a:lnSpc>
                          <a:spcPct val="115000"/>
                        </a:lnSpc>
                        <a:spcAft>
                          <a:spcPts val="0"/>
                        </a:spcAft>
                      </a:pPr>
                      <a:r>
                        <a:rPr lang="de-DE" sz="1400" b="1" dirty="0" smtClean="0">
                          <a:effectLst/>
                          <a:latin typeface="Calibri"/>
                          <a:ea typeface="Calibri"/>
                          <a:cs typeface="Times New Roman"/>
                        </a:rPr>
                        <a:t>Prüfungsformat</a:t>
                      </a:r>
                      <a:endParaRPr lang="de-DE" sz="1400" dirty="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de-DE" sz="1400" b="1">
                          <a:effectLst/>
                          <a:latin typeface="Calibri"/>
                          <a:ea typeface="Calibri"/>
                          <a:cs typeface="Times New Roman"/>
                        </a:rPr>
                        <a:t>Erläuterungen zum Format</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effectLst/>
                          <a:latin typeface="Calibri"/>
                          <a:ea typeface="Calibri"/>
                          <a:cs typeface="Times New Roman"/>
                        </a:rPr>
                        <a:t>Art der geprüften Kompetenzen</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effectLst/>
                          <a:latin typeface="Calibri"/>
                          <a:ea typeface="Calibri"/>
                          <a:cs typeface="Times New Roman"/>
                        </a:rPr>
                        <a:t>Freiheits-</a:t>
                      </a:r>
                      <a:br>
                        <a:rPr lang="de-DE" sz="1400" b="1">
                          <a:effectLst/>
                          <a:latin typeface="Calibri"/>
                          <a:ea typeface="Calibri"/>
                          <a:cs typeface="Times New Roman"/>
                        </a:rPr>
                      </a:br>
                      <a:r>
                        <a:rPr lang="de-DE" sz="1400" b="1">
                          <a:effectLst/>
                          <a:latin typeface="Calibri"/>
                          <a:ea typeface="Calibri"/>
                          <a:cs typeface="Times New Roman"/>
                        </a:rPr>
                        <a:t>grad für Studierende</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47163">
                <a:tc>
                  <a:txBody>
                    <a:bodyPr/>
                    <a:lstStyle/>
                    <a:p>
                      <a:pPr algn="just">
                        <a:lnSpc>
                          <a:spcPct val="115000"/>
                        </a:lnSpc>
                        <a:spcAft>
                          <a:spcPts val="0"/>
                        </a:spcAft>
                      </a:pPr>
                      <a:r>
                        <a:rPr lang="de-DE" sz="1400" dirty="0">
                          <a:effectLst/>
                          <a:latin typeface="Calibri"/>
                          <a:ea typeface="Calibri"/>
                          <a:cs typeface="Times New Roman"/>
                        </a:rPr>
                        <a:t>Wissenschafts-praktische Tätigkeiten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Calibri"/>
                          <a:ea typeface="Calibri"/>
                          <a:cs typeface="Times New Roman"/>
                        </a:rPr>
                        <a:t>Nachweis der wissenschaftspraktischen Kenntnisse, z.B. Laborversuche, oder Beantwortung einer empirischen Fragestellung (u.a. Führen von Interviews)</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Fach-, Methoden-, Sozial- und Selbst- kompetenzen</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Mittel</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551">
                <a:tc>
                  <a:txBody>
                    <a:bodyPr/>
                    <a:lstStyle/>
                    <a:p>
                      <a:pPr algn="just">
                        <a:lnSpc>
                          <a:spcPct val="115000"/>
                        </a:lnSpc>
                        <a:spcAft>
                          <a:spcPts val="0"/>
                        </a:spcAft>
                      </a:pPr>
                      <a:r>
                        <a:rPr lang="de-DE" sz="1400" dirty="0" smtClean="0">
                          <a:effectLst/>
                          <a:latin typeface="Calibri"/>
                          <a:ea typeface="Calibri"/>
                          <a:cs typeface="Times New Roman"/>
                        </a:rPr>
                        <a:t>Projekt-arbeiten </a:t>
                      </a:r>
                      <a:r>
                        <a:rPr lang="de-DE" sz="1400" dirty="0">
                          <a:effectLst/>
                          <a:latin typeface="Calibri"/>
                          <a:ea typeface="Calibri"/>
                          <a:cs typeface="Times New Roman"/>
                        </a:rPr>
                        <a:t>/ Fallanalysen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Calibri"/>
                          <a:ea typeface="Calibri"/>
                          <a:cs typeface="Times New Roman"/>
                        </a:rPr>
                        <a:t>Bearbeitung von praxisbezogenen Fragestellungen in Kleingruppen, Präsentation der Lösungen und ggf. Gestaltung und Durchführung interaktiver Elemente mit dem Plenum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Fach-, Methoden-, Sozial- und Selbst- kompetenzen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a:ea typeface="Calibri"/>
                          <a:cs typeface="Times New Roman"/>
                        </a:rPr>
                        <a:t>Groß</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2323752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244E52BE-91B0-4154-9731-461DFAC18687}" type="slidenum">
              <a:rPr lang="de-DE" u="none" smtClean="0">
                <a:solidFill>
                  <a:srgbClr val="4D4D4D"/>
                </a:solidFill>
              </a:rPr>
              <a:pPr eaLnBrk="1" hangingPunct="1"/>
              <a:t>27</a:t>
            </a:fld>
            <a:endParaRPr lang="de-DE" u="none" dirty="0" smtClean="0">
              <a:solidFill>
                <a:srgbClr val="4D4D4D"/>
              </a:solidFill>
            </a:endParaRPr>
          </a:p>
        </p:txBody>
      </p:sp>
      <p:sp>
        <p:nvSpPr>
          <p:cNvPr id="28675"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de-DE" sz="2400" b="1" dirty="0" smtClean="0"/>
              <a:t>Prüfungsformate und Funktionen</a:t>
            </a:r>
          </a:p>
        </p:txBody>
      </p:sp>
      <p:sp>
        <p:nvSpPr>
          <p:cNvPr id="9220" name="Rectangle 3"/>
          <p:cNvSpPr>
            <a:spLocks noGrp="1" noChangeArrowheads="1"/>
          </p:cNvSpPr>
          <p:nvPr>
            <p:ph type="body" idx="1"/>
            <p:custDataLst>
              <p:tags r:id="rId4"/>
            </p:custDataLst>
          </p:nvPr>
        </p:nvSpPr>
        <p:spPr>
          <a:xfrm>
            <a:off x="457200" y="1295400"/>
            <a:ext cx="8229600" cy="4078288"/>
          </a:xfrm>
        </p:spPr>
        <p:txBody>
          <a:bodyPr/>
          <a:lstStyle/>
          <a:p>
            <a:pPr eaLnBrk="1" hangingPunct="1">
              <a:lnSpc>
                <a:spcPct val="80000"/>
              </a:lnSpc>
              <a:spcBef>
                <a:spcPct val="45000"/>
              </a:spcBef>
              <a:defRPr/>
            </a:pPr>
            <a:endParaRPr lang="de-DE" sz="1600" dirty="0" smtClean="0">
              <a:cs typeface="Times New Roman" pitchFamily="18" charset="0"/>
            </a:endParaRPr>
          </a:p>
          <a:p>
            <a:pPr marL="457200" lvl="1" indent="0" eaLnBrk="1" hangingPunct="1">
              <a:lnSpc>
                <a:spcPct val="80000"/>
              </a:lnSpc>
              <a:spcBef>
                <a:spcPct val="45000"/>
              </a:spcBef>
              <a:buFontTx/>
              <a:buNone/>
              <a:defRPr/>
            </a:pPr>
            <a:endParaRPr lang="de-DE" sz="1400" dirty="0">
              <a:cs typeface="Times New Roman" pitchFamily="18"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2770339316"/>
              </p:ext>
            </p:extLst>
          </p:nvPr>
        </p:nvGraphicFramePr>
        <p:xfrm>
          <a:off x="467543" y="1124744"/>
          <a:ext cx="8280921" cy="5205191"/>
        </p:xfrm>
        <a:graphic>
          <a:graphicData uri="http://schemas.openxmlformats.org/drawingml/2006/table">
            <a:tbl>
              <a:tblPr firstRow="1" firstCol="1" bandRow="1"/>
              <a:tblGrid>
                <a:gridCol w="1458273"/>
                <a:gridCol w="4376013"/>
                <a:gridCol w="1411520"/>
                <a:gridCol w="1035115"/>
              </a:tblGrid>
              <a:tr h="715477">
                <a:tc>
                  <a:txBody>
                    <a:bodyPr/>
                    <a:lstStyle/>
                    <a:p>
                      <a:pPr algn="just">
                        <a:lnSpc>
                          <a:spcPct val="115000"/>
                        </a:lnSpc>
                        <a:spcAft>
                          <a:spcPts val="0"/>
                        </a:spcAft>
                      </a:pPr>
                      <a:r>
                        <a:rPr lang="de-DE" sz="1400" b="1" dirty="0" smtClean="0">
                          <a:effectLst/>
                          <a:latin typeface="Calibri"/>
                          <a:ea typeface="Calibri"/>
                          <a:cs typeface="Times New Roman"/>
                        </a:rPr>
                        <a:t>Prüfungsformat</a:t>
                      </a:r>
                      <a:endParaRPr lang="de-DE" sz="1400" dirty="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de-DE" sz="1400" b="1">
                          <a:effectLst/>
                          <a:latin typeface="Calibri"/>
                          <a:ea typeface="Calibri"/>
                          <a:cs typeface="Times New Roman"/>
                        </a:rPr>
                        <a:t>Erläuterungen zum Format</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dirty="0">
                          <a:effectLst/>
                          <a:latin typeface="Calibri"/>
                          <a:ea typeface="Calibri"/>
                          <a:cs typeface="Times New Roman"/>
                        </a:rPr>
                        <a:t>Art der geprüften Kompetenzen</a:t>
                      </a:r>
                      <a:endParaRPr lang="de-DE" sz="1400" dirty="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b="1">
                          <a:effectLst/>
                          <a:latin typeface="Calibri"/>
                          <a:ea typeface="Calibri"/>
                          <a:cs typeface="Times New Roman"/>
                        </a:rPr>
                        <a:t>Freiheits-</a:t>
                      </a:r>
                      <a:br>
                        <a:rPr lang="de-DE" sz="1400" b="1">
                          <a:effectLst/>
                          <a:latin typeface="Calibri"/>
                          <a:ea typeface="Calibri"/>
                          <a:cs typeface="Times New Roman"/>
                        </a:rPr>
                      </a:br>
                      <a:r>
                        <a:rPr lang="de-DE" sz="1400" b="1">
                          <a:effectLst/>
                          <a:latin typeface="Calibri"/>
                          <a:ea typeface="Calibri"/>
                          <a:cs typeface="Times New Roman"/>
                        </a:rPr>
                        <a:t>grad für Studierende</a:t>
                      </a:r>
                      <a:endParaRPr lang="de-DE" sz="1400">
                        <a:effectLst/>
                        <a:latin typeface="Calibri"/>
                        <a:ea typeface="Calibri"/>
                        <a:cs typeface="Times New Roman"/>
                      </a:endParaRP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69446">
                <a:tc>
                  <a:txBody>
                    <a:bodyPr/>
                    <a:lstStyle/>
                    <a:p>
                      <a:pPr algn="just">
                        <a:lnSpc>
                          <a:spcPct val="115000"/>
                        </a:lnSpc>
                        <a:spcAft>
                          <a:spcPts val="0"/>
                        </a:spcAft>
                      </a:pPr>
                      <a:r>
                        <a:rPr lang="de-DE" sz="1400" dirty="0">
                          <a:effectLst/>
                          <a:latin typeface="Calibri"/>
                          <a:ea typeface="Calibri"/>
                          <a:cs typeface="Times New Roman"/>
                        </a:rPr>
                        <a:t>Studientage-bücher /</a:t>
                      </a:r>
                    </a:p>
                    <a:p>
                      <a:pPr algn="just">
                        <a:lnSpc>
                          <a:spcPct val="115000"/>
                        </a:lnSpc>
                        <a:spcAft>
                          <a:spcPts val="0"/>
                        </a:spcAft>
                      </a:pPr>
                      <a:r>
                        <a:rPr lang="de-DE" sz="1400" dirty="0">
                          <a:effectLst/>
                          <a:latin typeface="Calibri"/>
                          <a:ea typeface="Calibri"/>
                          <a:cs typeface="Times New Roman"/>
                        </a:rPr>
                        <a:t>Lernjournale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Calibri"/>
                          <a:ea typeface="Calibri"/>
                          <a:cs typeface="Times New Roman"/>
                        </a:rPr>
                        <a:t>Enthält für jede Seminarsitzung eine Darstellung derjenigen Inhalte, die aus subj. Sicht des Studierenden als besonders wichtig eingestuft wird, Methode zur Unterstützung der Reflektion des eigenen Lernprozesses: produktive Reflexion des Inhalts und des eigenen Lernens und Denken, kann mit Hilfe von Leitfragen unterstützt werden</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Fach-, Methoden und Selbst-kompetenzen</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Groß</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653">
                <a:tc>
                  <a:txBody>
                    <a:bodyPr/>
                    <a:lstStyle/>
                    <a:p>
                      <a:pPr algn="just">
                        <a:lnSpc>
                          <a:spcPct val="115000"/>
                        </a:lnSpc>
                        <a:spcAft>
                          <a:spcPts val="0"/>
                        </a:spcAft>
                      </a:pPr>
                      <a:r>
                        <a:rPr lang="de-DE" sz="1400">
                          <a:effectLst/>
                          <a:latin typeface="Calibri"/>
                          <a:ea typeface="Calibri"/>
                          <a:cs typeface="Times New Roman"/>
                        </a:rPr>
                        <a:t>Portfolios </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de-DE" sz="1400">
                          <a:effectLst/>
                          <a:latin typeface="Calibri"/>
                          <a:ea typeface="Calibri"/>
                          <a:cs typeface="Times New Roman"/>
                        </a:rPr>
                        <a:t>Sammlung von Arbeiten, die den Studierenden selbst und anderen erlauben, die eigenen Leistungen und den Lernfortschritt zu einem bestimmten Zeitpunkt und bezogen auf ein inhaltl. Gebiet aufzuzeigen, verlangt selbstbestimmte Auseinandersetzung mit dem Stoff und Reflexion des Lernverhaltens, kann über mehrere Elemente eines Moduls geführt werden, so müssen Studierende in übergeordneten Zusammenhängen denken und arbeiten, Unterschied zu Tagebüchern: enthält verschiedene Arbeiten der Studierenden, für jedes Element wird eine Begründung gefordert, warum dieses aufgenommen wird</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a:effectLst/>
                          <a:latin typeface="Calibri"/>
                          <a:ea typeface="Calibri"/>
                          <a:cs typeface="Times New Roman"/>
                        </a:rPr>
                        <a:t>Fach-, Methoden- und Selbst-kompetenzen</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Calibri"/>
                          <a:ea typeface="Calibri"/>
                          <a:cs typeface="Times New Roman"/>
                        </a:rPr>
                        <a:t>Groß</a:t>
                      </a:r>
                    </a:p>
                  </a:txBody>
                  <a:tcPr marL="22536" marR="22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404114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AC83FFC3-1025-48DD-9B37-EC383CBDCA2D}" type="slidenum">
              <a:rPr lang="de-DE" u="none" smtClean="0">
                <a:solidFill>
                  <a:srgbClr val="4D4D4D"/>
                </a:solidFill>
              </a:rPr>
              <a:pPr eaLnBrk="1" hangingPunct="1"/>
              <a:t>28</a:t>
            </a:fld>
            <a:endParaRPr lang="de-DE" u="none" dirty="0" smtClean="0">
              <a:solidFill>
                <a:srgbClr val="4D4D4D"/>
              </a:solidFill>
            </a:endParaRPr>
          </a:p>
        </p:txBody>
      </p:sp>
      <p:sp>
        <p:nvSpPr>
          <p:cNvPr id="16387"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b="1" dirty="0" smtClean="0">
                <a:solidFill>
                  <a:schemeClr val="tx1"/>
                </a:solidFill>
              </a:rPr>
              <a:t>Примеры применения работы в группах</a:t>
            </a:r>
            <a:r>
              <a:rPr lang="de-DE" b="1" dirty="0" smtClean="0">
                <a:solidFill>
                  <a:schemeClr val="tx1"/>
                </a:solidFill>
              </a:rPr>
              <a:t>- Anwendungsbeispiele Gruppenarbeit</a:t>
            </a:r>
          </a:p>
        </p:txBody>
      </p:sp>
      <p:sp>
        <p:nvSpPr>
          <p:cNvPr id="17412" name="Rectangle 3"/>
          <p:cNvSpPr>
            <a:spLocks noGrp="1" noChangeArrowheads="1"/>
          </p:cNvSpPr>
          <p:nvPr>
            <p:ph type="body" idx="1"/>
            <p:custDataLst>
              <p:tags r:id="rId4"/>
            </p:custDataLst>
          </p:nvPr>
        </p:nvSpPr>
        <p:spPr>
          <a:xfrm>
            <a:off x="457200" y="1295400"/>
            <a:ext cx="8229600" cy="4078288"/>
          </a:xfrm>
        </p:spPr>
        <p:txBody>
          <a:bodyPr/>
          <a:lstStyle/>
          <a:p>
            <a:pPr marL="0" indent="0" eaLnBrk="1" hangingPunct="1">
              <a:lnSpc>
                <a:spcPct val="80000"/>
              </a:lnSpc>
              <a:spcBef>
                <a:spcPct val="45000"/>
              </a:spcBef>
              <a:buFontTx/>
              <a:buNone/>
              <a:defRPr/>
            </a:pPr>
            <a:r>
              <a:rPr lang="ru-RU" sz="1600" b="1" dirty="0" smtClean="0">
                <a:cs typeface="Times New Roman" pitchFamily="18" charset="0"/>
              </a:rPr>
              <a:t>Пример: Разработка руководства по работе с жалобами клиентов</a:t>
            </a:r>
            <a:endParaRPr lang="de-DE" sz="1600" b="1" dirty="0" smtClean="0">
              <a:cs typeface="Times New Roman" pitchFamily="18" charset="0"/>
            </a:endParaRPr>
          </a:p>
          <a:p>
            <a:pPr marL="0" indent="0" eaLnBrk="1" hangingPunct="1">
              <a:lnSpc>
                <a:spcPct val="80000"/>
              </a:lnSpc>
              <a:spcBef>
                <a:spcPct val="45000"/>
              </a:spcBef>
              <a:buFontTx/>
              <a:buNone/>
              <a:defRPr/>
            </a:pPr>
            <a:r>
              <a:rPr lang="de-DE" sz="1600" b="1" dirty="0" smtClean="0">
                <a:cs typeface="Times New Roman" pitchFamily="18" charset="0"/>
              </a:rPr>
              <a:t>Bsp.: Erarbeitung eines Leitfadens zum Umgang mit Kundenbeschwerden</a:t>
            </a:r>
          </a:p>
          <a:p>
            <a:pPr eaLnBrk="1" hangingPunct="1">
              <a:lnSpc>
                <a:spcPct val="80000"/>
              </a:lnSpc>
              <a:spcBef>
                <a:spcPct val="45000"/>
              </a:spcBef>
              <a:buFont typeface="Wingdings" pitchFamily="2" charset="2"/>
              <a:buChar char="§"/>
              <a:defRPr/>
            </a:pPr>
            <a:r>
              <a:rPr lang="ru-RU" sz="1600" dirty="0" smtClean="0">
                <a:cs typeface="Times New Roman" pitchFamily="18" charset="0"/>
              </a:rPr>
              <a:t>Функции </a:t>
            </a:r>
            <a:r>
              <a:rPr lang="de-DE" sz="1600" dirty="0" smtClean="0">
                <a:cs typeface="Times New Roman" pitchFamily="18" charset="0"/>
              </a:rPr>
              <a:t>- Funktionen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Sachverhalt selbstständig erarbeiten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Vorbereitung auf ein Rollenspiel</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Perspektivenübernahme (Hineinversetzen in gegenübergestellte Positionen)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Problemlösefähigkeit</a:t>
            </a:r>
          </a:p>
          <a:p>
            <a:pPr lvl="1" eaLnBrk="1" hangingPunct="1">
              <a:lnSpc>
                <a:spcPct val="80000"/>
              </a:lnSpc>
              <a:spcBef>
                <a:spcPct val="45000"/>
              </a:spcBef>
              <a:buFont typeface="Wingdings" pitchFamily="2" charset="2"/>
              <a:buChar char="§"/>
              <a:defRPr/>
            </a:pPr>
            <a:endParaRPr lang="de-DE" sz="1000" dirty="0" smtClean="0">
              <a:cs typeface="Times New Roman" pitchFamily="18" charset="0"/>
            </a:endParaRPr>
          </a:p>
          <a:p>
            <a:pPr marL="0" indent="0" eaLnBrk="1" hangingPunct="1">
              <a:lnSpc>
                <a:spcPct val="80000"/>
              </a:lnSpc>
              <a:spcBef>
                <a:spcPct val="45000"/>
              </a:spcBef>
              <a:buFontTx/>
              <a:buNone/>
              <a:defRPr/>
            </a:pPr>
            <a:r>
              <a:rPr lang="ru-RU" sz="1600" b="1" dirty="0" smtClean="0">
                <a:cs typeface="Times New Roman" pitchFamily="18" charset="0"/>
              </a:rPr>
              <a:t>Пример: Разработка предложения по освоению территории для туристических целей: природный парк или территория для «кирмаша»?</a:t>
            </a:r>
            <a:endParaRPr lang="de-DE" sz="1600" b="1" dirty="0" smtClean="0">
              <a:cs typeface="Times New Roman" pitchFamily="18" charset="0"/>
            </a:endParaRPr>
          </a:p>
          <a:p>
            <a:pPr marL="0" indent="0" eaLnBrk="1" hangingPunct="1">
              <a:lnSpc>
                <a:spcPct val="80000"/>
              </a:lnSpc>
              <a:spcBef>
                <a:spcPct val="45000"/>
              </a:spcBef>
              <a:buFontTx/>
              <a:buNone/>
              <a:defRPr/>
            </a:pPr>
            <a:r>
              <a:rPr lang="de-DE" sz="1600" b="1" dirty="0" smtClean="0">
                <a:cs typeface="Times New Roman" pitchFamily="18" charset="0"/>
              </a:rPr>
              <a:t>Bsp.: Erarbeitung eines Vorschlags zur Neuerschließung eines touristischen Gebiets: Naturpark oder Kirmes? </a:t>
            </a:r>
          </a:p>
          <a:p>
            <a:pPr eaLnBrk="1" hangingPunct="1">
              <a:lnSpc>
                <a:spcPct val="80000"/>
              </a:lnSpc>
              <a:spcBef>
                <a:spcPct val="45000"/>
              </a:spcBef>
              <a:buFont typeface="Wingdings" pitchFamily="2" charset="2"/>
              <a:buChar char="§"/>
              <a:defRPr/>
            </a:pPr>
            <a:r>
              <a:rPr lang="ru-RU" sz="1600" dirty="0" smtClean="0">
                <a:cs typeface="Times New Roman" pitchFamily="18" charset="0"/>
              </a:rPr>
              <a:t>Функции</a:t>
            </a:r>
            <a:r>
              <a:rPr lang="de-DE" sz="1600" dirty="0" smtClean="0">
                <a:cs typeface="Times New Roman" pitchFamily="18" charset="0"/>
              </a:rPr>
              <a:t> - Funktionen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Eigene Gedanken logisch ordnen, klar formulieren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Argumentationsfähigkeit </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Überzeugungsfähigkeit</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Gemeinsamen Konsens erarbeiten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Konflikte in der Gruppe sachlich lösen</a:t>
            </a: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lvl="1" eaLnBrk="1" hangingPunct="1">
              <a:lnSpc>
                <a:spcPct val="80000"/>
              </a:lnSpc>
              <a:spcBef>
                <a:spcPct val="45000"/>
              </a:spcBef>
              <a:buFont typeface="Wingdings" pitchFamily="2" charset="2"/>
              <a:buChar char="§"/>
              <a:defRPr/>
            </a:pPr>
            <a:endParaRPr lang="de-DE" sz="1200" dirty="0" smtClean="0">
              <a:cs typeface="Times New Roman" pitchFamily="18" charset="0"/>
            </a:endParaRP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marL="0" indent="0" eaLnBrk="1" hangingPunct="1"/>
            <a:r>
              <a:rPr lang="de-DE" u="none" dirty="0">
                <a:solidFill>
                  <a:srgbClr val="4D4D4D"/>
                </a:solidFill>
              </a:rPr>
              <a:t>Prof. Dr. Niclas Schaper, </a:t>
            </a:r>
            <a:r>
              <a:rPr lang="de-DE" u="none" dirty="0" smtClean="0">
                <a:solidFill>
                  <a:srgbClr val="4D4D4D"/>
                </a:solidFill>
              </a:rPr>
              <a:t>Elena Bender</a:t>
            </a:r>
          </a:p>
          <a:p>
            <a:pPr marL="0" indent="0" eaLnBrk="1" hangingPunct="1"/>
            <a:r>
              <a:rPr lang="de-DE" u="none" dirty="0" smtClean="0">
                <a:solidFill>
                  <a:srgbClr val="4D4D4D"/>
                </a:solidFill>
              </a:rPr>
              <a:t>Folie </a:t>
            </a:r>
            <a:fld id="{EE52EEE0-9A3D-4CE6-99A1-9AF558E387AC}" type="slidenum">
              <a:rPr lang="de-DE" u="none" smtClean="0">
                <a:solidFill>
                  <a:srgbClr val="4D4D4D"/>
                </a:solidFill>
              </a:rPr>
              <a:pPr marL="0" indent="0" eaLnBrk="1" hangingPunct="1"/>
              <a:t>29</a:t>
            </a:fld>
            <a:endParaRPr lang="de-DE" u="none" dirty="0" smtClean="0">
              <a:solidFill>
                <a:srgbClr val="4D4D4D"/>
              </a:solidFill>
            </a:endParaRPr>
          </a:p>
        </p:txBody>
      </p:sp>
      <p:sp>
        <p:nvSpPr>
          <p:cNvPr id="41987"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smtClean="0">
                <a:solidFill>
                  <a:schemeClr val="tx1"/>
                </a:solidFill>
              </a:rPr>
              <a:t>Ролевые игры</a:t>
            </a:r>
            <a:r>
              <a:rPr lang="de-DE" sz="2400" b="1" smtClean="0">
                <a:solidFill>
                  <a:schemeClr val="tx1"/>
                </a:solidFill>
              </a:rPr>
              <a:t> - Rollenspiel</a:t>
            </a:r>
          </a:p>
        </p:txBody>
      </p:sp>
      <p:sp>
        <p:nvSpPr>
          <p:cNvPr id="20484" name="Rectangle 3"/>
          <p:cNvSpPr>
            <a:spLocks noGrp="1" noChangeArrowheads="1"/>
          </p:cNvSpPr>
          <p:nvPr>
            <p:ph type="body" idx="1"/>
            <p:custDataLst>
              <p:tags r:id="rId4"/>
            </p:custDataLst>
          </p:nvPr>
        </p:nvSpPr>
        <p:spPr>
          <a:xfrm>
            <a:off x="457200" y="1295400"/>
            <a:ext cx="8229600" cy="4078288"/>
          </a:xfrm>
        </p:spPr>
        <p:txBody>
          <a:bodyPr/>
          <a:lstStyle/>
          <a:p>
            <a:pPr marL="0" indent="0" eaLnBrk="1" hangingPunct="1">
              <a:lnSpc>
                <a:spcPct val="80000"/>
              </a:lnSpc>
              <a:spcBef>
                <a:spcPct val="45000"/>
              </a:spcBef>
              <a:buFontTx/>
              <a:buNone/>
              <a:defRPr/>
            </a:pPr>
            <a:r>
              <a:rPr lang="ru-RU" sz="1600" b="1" dirty="0" smtClean="0">
                <a:cs typeface="Times New Roman" pitchFamily="18" charset="0"/>
              </a:rPr>
              <a:t>Цели обучения</a:t>
            </a:r>
            <a:r>
              <a:rPr lang="de-DE" sz="1600" b="1" dirty="0" smtClean="0">
                <a:cs typeface="Times New Roman" pitchFamily="18" charset="0"/>
              </a:rPr>
              <a:t> - Lernziele</a:t>
            </a:r>
          </a:p>
          <a:p>
            <a:pPr eaLnBrk="1" hangingPunct="1">
              <a:lnSpc>
                <a:spcPct val="80000"/>
              </a:lnSpc>
              <a:spcBef>
                <a:spcPct val="45000"/>
              </a:spcBef>
              <a:buFont typeface="Wingdings" pitchFamily="2" charset="2"/>
              <a:buChar char="§"/>
              <a:defRPr/>
            </a:pPr>
            <a:r>
              <a:rPr lang="de-DE" sz="1600" dirty="0" smtClean="0">
                <a:cs typeface="Times New Roman" pitchFamily="18" charset="0"/>
              </a:rPr>
              <a:t>Unterschiedliche Perspektiven kennen und Perspektivenwechsel vornehmen können</a:t>
            </a:r>
          </a:p>
          <a:p>
            <a:pPr eaLnBrk="1" hangingPunct="1">
              <a:lnSpc>
                <a:spcPct val="80000"/>
              </a:lnSpc>
              <a:spcBef>
                <a:spcPct val="45000"/>
              </a:spcBef>
              <a:buFont typeface="Wingdings" pitchFamily="2" charset="2"/>
              <a:buChar char="§"/>
              <a:defRPr/>
            </a:pPr>
            <a:r>
              <a:rPr lang="de-DE" sz="1600" dirty="0" smtClean="0">
                <a:cs typeface="Times New Roman" pitchFamily="18" charset="0"/>
              </a:rPr>
              <a:t>Situations- und Rollengemäß handeln können</a:t>
            </a:r>
          </a:p>
          <a:p>
            <a:pPr eaLnBrk="1" hangingPunct="1">
              <a:lnSpc>
                <a:spcPct val="80000"/>
              </a:lnSpc>
              <a:spcBef>
                <a:spcPct val="45000"/>
              </a:spcBef>
              <a:buFont typeface="Wingdings" pitchFamily="2" charset="2"/>
              <a:buChar char="§"/>
              <a:defRPr/>
            </a:pPr>
            <a:r>
              <a:rPr lang="de-DE" sz="1600" dirty="0" smtClean="0">
                <a:cs typeface="Times New Roman" pitchFamily="18" charset="0"/>
              </a:rPr>
              <a:t>Kooperationsbereitschaft und Einfühlungsvermögen</a:t>
            </a:r>
          </a:p>
          <a:p>
            <a:pPr eaLnBrk="1" hangingPunct="1">
              <a:lnSpc>
                <a:spcPct val="80000"/>
              </a:lnSpc>
              <a:spcBef>
                <a:spcPct val="45000"/>
              </a:spcBef>
              <a:buFont typeface="Wingdings" pitchFamily="2" charset="2"/>
              <a:buChar char="§"/>
              <a:defRPr/>
            </a:pPr>
            <a:r>
              <a:rPr lang="de-DE" sz="1600" dirty="0" smtClean="0">
                <a:cs typeface="Times New Roman" pitchFamily="18" charset="0"/>
              </a:rPr>
              <a:t>Handlungsalternativen entwickeln und bewerten können </a:t>
            </a:r>
          </a:p>
          <a:p>
            <a:pPr eaLnBrk="1" hangingPunct="1">
              <a:lnSpc>
                <a:spcPct val="80000"/>
              </a:lnSpc>
              <a:spcBef>
                <a:spcPct val="45000"/>
              </a:spcBef>
              <a:buFont typeface="Wingdings" pitchFamily="2" charset="2"/>
              <a:buChar char="§"/>
              <a:defRPr/>
            </a:pPr>
            <a:r>
              <a:rPr lang="de-DE" sz="1600" dirty="0" smtClean="0">
                <a:cs typeface="Times New Roman" pitchFamily="18" charset="0"/>
              </a:rPr>
              <a:t>Eigenes Handeln reflektieren können</a:t>
            </a:r>
          </a:p>
          <a:p>
            <a:pPr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marL="0" indent="0" eaLnBrk="1" hangingPunct="1">
              <a:lnSpc>
                <a:spcPct val="80000"/>
              </a:lnSpc>
              <a:spcBef>
                <a:spcPct val="45000"/>
              </a:spcBef>
              <a:buFontTx/>
              <a:buNone/>
              <a:defRPr/>
            </a:pPr>
            <a:r>
              <a:rPr lang="ru-RU" sz="1600" b="1" dirty="0" smtClean="0">
                <a:cs typeface="Times New Roman" pitchFamily="18" charset="0"/>
              </a:rPr>
              <a:t>Дидактические </a:t>
            </a:r>
            <a:r>
              <a:rPr lang="ru-RU" sz="1600" b="1" dirty="0">
                <a:cs typeface="Times New Roman" pitchFamily="18" charset="0"/>
              </a:rPr>
              <a:t>функции</a:t>
            </a:r>
            <a:r>
              <a:rPr lang="de-DE" sz="1600" b="1" dirty="0">
                <a:cs typeface="Times New Roman" pitchFamily="18" charset="0"/>
              </a:rPr>
              <a:t> – didaktische Funktionen</a:t>
            </a:r>
          </a:p>
          <a:p>
            <a:pPr eaLnBrk="1" hangingPunct="1">
              <a:lnSpc>
                <a:spcPct val="80000"/>
              </a:lnSpc>
              <a:spcBef>
                <a:spcPct val="45000"/>
              </a:spcBef>
              <a:buFont typeface="Wingdings" pitchFamily="2" charset="2"/>
              <a:buChar char="§"/>
              <a:defRPr/>
            </a:pPr>
            <a:r>
              <a:rPr lang="de-DE" sz="1600" dirty="0" smtClean="0">
                <a:cs typeface="Times New Roman" pitchFamily="18" charset="0"/>
              </a:rPr>
              <a:t>Unterschiedliche </a:t>
            </a:r>
            <a:r>
              <a:rPr lang="de-DE" sz="1600" dirty="0">
                <a:cs typeface="Times New Roman" pitchFamily="18" charset="0"/>
              </a:rPr>
              <a:t>Perspektiven eines Problems sichtbar machen</a:t>
            </a:r>
          </a:p>
          <a:p>
            <a:pPr eaLnBrk="1" hangingPunct="1">
              <a:lnSpc>
                <a:spcPct val="80000"/>
              </a:lnSpc>
              <a:spcBef>
                <a:spcPct val="45000"/>
              </a:spcBef>
              <a:buFont typeface="Wingdings" pitchFamily="2" charset="2"/>
              <a:buChar char="§"/>
              <a:defRPr/>
            </a:pPr>
            <a:r>
              <a:rPr lang="de-DE" sz="1600" dirty="0">
                <a:cs typeface="Times New Roman" pitchFamily="18" charset="0"/>
              </a:rPr>
              <a:t>Übernahme von Rollen üben </a:t>
            </a:r>
            <a:r>
              <a:rPr lang="de-DE" sz="1600" dirty="0">
                <a:cs typeface="Times New Roman" pitchFamily="18" charset="0"/>
                <a:sym typeface="Wingdings" pitchFamily="2" charset="2"/>
              </a:rPr>
              <a:t> Praxissimulation</a:t>
            </a:r>
            <a:endParaRPr lang="de-DE" sz="1600" dirty="0">
              <a:cs typeface="Times New Roman" pitchFamily="18" charset="0"/>
            </a:endParaRPr>
          </a:p>
          <a:p>
            <a:pPr eaLnBrk="1" hangingPunct="1">
              <a:lnSpc>
                <a:spcPct val="80000"/>
              </a:lnSpc>
              <a:spcBef>
                <a:spcPct val="45000"/>
              </a:spcBef>
              <a:buFont typeface="Wingdings" pitchFamily="2" charset="2"/>
              <a:buChar char="§"/>
              <a:defRPr/>
            </a:pPr>
            <a:r>
              <a:rPr lang="de-DE" sz="1600" dirty="0" smtClean="0">
                <a:cs typeface="Times New Roman" pitchFamily="18" charset="0"/>
              </a:rPr>
              <a:t>Emotionale </a:t>
            </a:r>
            <a:r>
              <a:rPr lang="de-DE" sz="1600" dirty="0">
                <a:cs typeface="Times New Roman" pitchFamily="18" charset="0"/>
              </a:rPr>
              <a:t>Beteiligung anregen</a:t>
            </a:r>
          </a:p>
          <a:p>
            <a:pPr eaLnBrk="1" hangingPunct="1">
              <a:lnSpc>
                <a:spcPct val="80000"/>
              </a:lnSpc>
              <a:spcBef>
                <a:spcPct val="45000"/>
              </a:spcBef>
              <a:buFont typeface="Wingdings" pitchFamily="2" charset="2"/>
              <a:buChar char="§"/>
              <a:defRPr/>
            </a:pPr>
            <a:r>
              <a:rPr lang="de-DE" sz="1600" dirty="0">
                <a:cs typeface="Times New Roman" pitchFamily="18" charset="0"/>
              </a:rPr>
              <a:t>Neue Motivation aufbauen</a:t>
            </a:r>
          </a:p>
          <a:p>
            <a:pPr eaLnBrk="1" hangingPunct="1">
              <a:lnSpc>
                <a:spcPct val="80000"/>
              </a:lnSpc>
              <a:spcBef>
                <a:spcPct val="45000"/>
              </a:spcBef>
              <a:buFont typeface="Wingdings" pitchFamily="2" charset="2"/>
              <a:buChar char="§"/>
              <a:defRPr/>
            </a:pPr>
            <a:r>
              <a:rPr lang="de-DE" sz="1600" dirty="0" smtClean="0">
                <a:cs typeface="Times New Roman" pitchFamily="18" charset="0"/>
              </a:rPr>
              <a:t>Neue </a:t>
            </a:r>
            <a:r>
              <a:rPr lang="de-DE" sz="1600" dirty="0">
                <a:cs typeface="Times New Roman" pitchFamily="18" charset="0"/>
              </a:rPr>
              <a:t>Handlungen üben </a:t>
            </a:r>
          </a:p>
          <a:p>
            <a:pPr eaLnBrk="1" hangingPunct="1">
              <a:lnSpc>
                <a:spcPct val="80000"/>
              </a:lnSpc>
              <a:spcBef>
                <a:spcPct val="45000"/>
              </a:spcBef>
              <a:buFont typeface="Wingdings" pitchFamily="2" charset="2"/>
              <a:buChar char="§"/>
              <a:defRPr/>
            </a:pPr>
            <a:r>
              <a:rPr lang="de-DE" sz="1600" dirty="0">
                <a:cs typeface="Times New Roman" pitchFamily="18" charset="0"/>
              </a:rPr>
              <a:t>Überprüfen des Lernerfolgs</a:t>
            </a:r>
          </a:p>
          <a:p>
            <a:pPr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lvl="1" eaLnBrk="1" hangingPunct="1">
              <a:lnSpc>
                <a:spcPct val="80000"/>
              </a:lnSpc>
              <a:spcBef>
                <a:spcPct val="45000"/>
              </a:spcBef>
              <a:buFont typeface="Wingdings" pitchFamily="2" charset="2"/>
              <a:buChar char="§"/>
              <a:defRPr/>
            </a:pPr>
            <a:endParaRPr lang="de-DE" sz="1200" dirty="0" smtClean="0">
              <a:cs typeface="Times New Roman" pitchFamily="18" charset="0"/>
            </a:endParaRP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p:txBody>
      </p:sp>
      <p:pic>
        <p:nvPicPr>
          <p:cNvPr id="5" name="Picture 22" descr="C:\Users\Elena\AppData\Local\Microsoft\Windows\Temporary Internet Files\Content.IE5\JIK59KXT\MP90042211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0080" y="4365104"/>
            <a:ext cx="26781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549204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smtClean="0">
                <a:solidFill>
                  <a:srgbClr val="4D4D4D"/>
                </a:solidFill>
              </a:rPr>
              <a:t>Prof. Dr. Niclas Schaper, Elena Bender</a:t>
            </a:r>
          </a:p>
          <a:p>
            <a:pPr eaLnBrk="1" hangingPunct="1"/>
            <a:r>
              <a:rPr lang="de-DE" u="none" dirty="0" smtClean="0">
                <a:solidFill>
                  <a:srgbClr val="4D4D4D"/>
                </a:solidFill>
              </a:rPr>
              <a:t>Folie </a:t>
            </a:r>
            <a:fld id="{F2426758-9885-494E-A1E9-B80FF2FC797D}" type="slidenum">
              <a:rPr lang="de-DE" u="none" smtClean="0">
                <a:solidFill>
                  <a:srgbClr val="4D4D4D"/>
                </a:solidFill>
              </a:rPr>
              <a:pPr eaLnBrk="1" hangingPunct="1"/>
              <a:t>3</a:t>
            </a:fld>
            <a:endParaRPr lang="de-DE" u="none" dirty="0" smtClean="0">
              <a:solidFill>
                <a:srgbClr val="4D4D4D"/>
              </a:solidFill>
            </a:endParaRPr>
          </a:p>
        </p:txBody>
      </p:sp>
      <p:sp>
        <p:nvSpPr>
          <p:cNvPr id="31747"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de-DE" sz="2400" b="1" dirty="0" smtClean="0"/>
              <a:t>Handlungs-/kompetenzorientierte Didaktik</a:t>
            </a:r>
          </a:p>
        </p:txBody>
      </p:sp>
      <p:sp>
        <p:nvSpPr>
          <p:cNvPr id="9220" name="Rectangle 3"/>
          <p:cNvSpPr>
            <a:spLocks noGrp="1" noChangeArrowheads="1"/>
          </p:cNvSpPr>
          <p:nvPr>
            <p:ph type="body" idx="1"/>
            <p:custDataLst>
              <p:tags r:id="rId4"/>
            </p:custDataLst>
          </p:nvPr>
        </p:nvSpPr>
        <p:spPr>
          <a:xfrm>
            <a:off x="395288" y="1268413"/>
            <a:ext cx="8229600" cy="4392835"/>
          </a:xfrm>
        </p:spPr>
        <p:txBody>
          <a:bodyPr/>
          <a:lstStyle/>
          <a:p>
            <a:pPr marL="0" indent="0" eaLnBrk="1" hangingPunct="1">
              <a:lnSpc>
                <a:spcPct val="110000"/>
              </a:lnSpc>
              <a:spcBef>
                <a:spcPts val="600"/>
              </a:spcBef>
              <a:spcAft>
                <a:spcPts val="600"/>
              </a:spcAft>
              <a:buFontTx/>
              <a:buNone/>
              <a:defRPr/>
            </a:pPr>
            <a:r>
              <a:rPr lang="de-DE" sz="1600" b="1" dirty="0" smtClean="0">
                <a:cs typeface="Times New Roman" pitchFamily="18" charset="0"/>
              </a:rPr>
              <a:t>Ziel: Entwicklung beruflicher Handlungskompetenz</a:t>
            </a:r>
          </a:p>
          <a:p>
            <a:pPr eaLnBrk="1" hangingPunct="1">
              <a:lnSpc>
                <a:spcPct val="110000"/>
              </a:lnSpc>
              <a:spcBef>
                <a:spcPts val="600"/>
              </a:spcBef>
              <a:spcAft>
                <a:spcPts val="600"/>
              </a:spcAft>
              <a:buFont typeface="Wingdings" pitchFamily="2" charset="2"/>
              <a:buChar char="§"/>
              <a:defRPr/>
            </a:pPr>
            <a:r>
              <a:rPr lang="de-DE" sz="1600" dirty="0" smtClean="0">
                <a:cs typeface="Times New Roman" pitchFamily="18" charset="0"/>
              </a:rPr>
              <a:t>Professionelles Wissen</a:t>
            </a:r>
          </a:p>
          <a:p>
            <a:pPr eaLnBrk="1" hangingPunct="1">
              <a:lnSpc>
                <a:spcPct val="110000"/>
              </a:lnSpc>
              <a:spcBef>
                <a:spcPts val="600"/>
              </a:spcBef>
              <a:spcAft>
                <a:spcPts val="600"/>
              </a:spcAft>
              <a:buFont typeface="Wingdings" pitchFamily="2" charset="2"/>
              <a:buChar char="§"/>
              <a:defRPr/>
            </a:pPr>
            <a:r>
              <a:rPr lang="de-DE" sz="1600" dirty="0" smtClean="0">
                <a:cs typeface="Times New Roman" pitchFamily="18" charset="0"/>
              </a:rPr>
              <a:t>Fähigkeiten zur Anwendung professionellen Wissens</a:t>
            </a:r>
          </a:p>
          <a:p>
            <a:pPr eaLnBrk="1" hangingPunct="1">
              <a:lnSpc>
                <a:spcPct val="110000"/>
              </a:lnSpc>
              <a:spcBef>
                <a:spcPts val="600"/>
              </a:spcBef>
              <a:spcAft>
                <a:spcPts val="600"/>
              </a:spcAft>
              <a:buFont typeface="Wingdings" pitchFamily="2" charset="2"/>
              <a:buChar char="§"/>
              <a:defRPr/>
            </a:pPr>
            <a:r>
              <a:rPr lang="de-DE" sz="1600" dirty="0" smtClean="0">
                <a:cs typeface="Times New Roman" pitchFamily="18" charset="0"/>
              </a:rPr>
              <a:t>Fachübergreifende Fähigkeiten/Kompetenzen</a:t>
            </a:r>
          </a:p>
          <a:p>
            <a:pPr marL="0" lvl="0" indent="0" eaLnBrk="1" hangingPunct="1">
              <a:lnSpc>
                <a:spcPct val="110000"/>
              </a:lnSpc>
              <a:spcBef>
                <a:spcPts val="600"/>
              </a:spcBef>
              <a:spcAft>
                <a:spcPts val="600"/>
              </a:spcAft>
              <a:buNone/>
              <a:defRPr/>
            </a:pPr>
            <a:endParaRPr lang="de-DE" sz="1600" b="1" dirty="0" smtClean="0">
              <a:solidFill>
                <a:srgbClr val="000000"/>
              </a:solidFill>
              <a:cs typeface="Times New Roman" pitchFamily="18" charset="0"/>
            </a:endParaRPr>
          </a:p>
          <a:p>
            <a:pPr marL="0" lvl="0" indent="0" eaLnBrk="1" hangingPunct="1">
              <a:lnSpc>
                <a:spcPct val="110000"/>
              </a:lnSpc>
              <a:spcBef>
                <a:spcPts val="600"/>
              </a:spcBef>
              <a:spcAft>
                <a:spcPts val="600"/>
              </a:spcAft>
              <a:buNone/>
              <a:defRPr/>
            </a:pPr>
            <a:r>
              <a:rPr lang="de-DE" sz="1600" b="1" dirty="0" smtClean="0">
                <a:solidFill>
                  <a:srgbClr val="000000"/>
                </a:solidFill>
                <a:cs typeface="Times New Roman" pitchFamily="18" charset="0"/>
              </a:rPr>
              <a:t>Grundlegender Ansatz einer handlungs-/kompetenzorientierten Didaktik</a:t>
            </a:r>
            <a:endParaRPr lang="de-DE" sz="1600" dirty="0" smtClean="0">
              <a:cs typeface="Times New Roman" pitchFamily="18" charset="0"/>
            </a:endParaRPr>
          </a:p>
          <a:p>
            <a:pPr eaLnBrk="1" hangingPunct="1">
              <a:lnSpc>
                <a:spcPct val="110000"/>
              </a:lnSpc>
              <a:spcBef>
                <a:spcPts val="600"/>
              </a:spcBef>
              <a:spcAft>
                <a:spcPts val="600"/>
              </a:spcAft>
              <a:buFont typeface="Wingdings" pitchFamily="2" charset="2"/>
              <a:buChar char="§"/>
              <a:defRPr/>
            </a:pPr>
            <a:r>
              <a:rPr lang="de-DE" sz="1600" dirty="0" smtClean="0">
                <a:cs typeface="Times New Roman" pitchFamily="18" charset="0"/>
              </a:rPr>
              <a:t>von Anfang an Anwendung des Wissens vermitteln</a:t>
            </a:r>
          </a:p>
          <a:p>
            <a:pPr eaLnBrk="1" hangingPunct="1">
              <a:lnSpc>
                <a:spcPct val="110000"/>
              </a:lnSpc>
              <a:spcBef>
                <a:spcPts val="600"/>
              </a:spcBef>
              <a:spcAft>
                <a:spcPts val="600"/>
              </a:spcAft>
              <a:buFont typeface="Wingdings" pitchFamily="2" charset="2"/>
              <a:buChar char="§"/>
              <a:defRPr/>
            </a:pPr>
            <a:r>
              <a:rPr lang="de-DE" sz="1600" dirty="0" smtClean="0">
                <a:cs typeface="Times New Roman" pitchFamily="18" charset="0"/>
              </a:rPr>
              <a:t>nicht nur Übung und Training von Fertigkeiten</a:t>
            </a:r>
            <a:r>
              <a:rPr lang="de-DE" sz="1600" dirty="0">
                <a:cs typeface="Times New Roman" pitchFamily="18" charset="0"/>
              </a:rPr>
              <a:t>, sondern</a:t>
            </a:r>
            <a:endParaRPr lang="de-DE" sz="1600" dirty="0" smtClean="0">
              <a:cs typeface="Times New Roman" pitchFamily="18" charset="0"/>
            </a:endParaRPr>
          </a:p>
          <a:p>
            <a:pPr eaLnBrk="1" hangingPunct="1">
              <a:lnSpc>
                <a:spcPct val="110000"/>
              </a:lnSpc>
              <a:spcBef>
                <a:spcPts val="600"/>
              </a:spcBef>
              <a:spcAft>
                <a:spcPts val="600"/>
              </a:spcAft>
              <a:buFont typeface="Wingdings" pitchFamily="2" charset="2"/>
              <a:buChar char="§"/>
              <a:defRPr/>
            </a:pPr>
            <a:r>
              <a:rPr lang="de-DE" sz="1600" dirty="0" smtClean="0">
                <a:cs typeface="Times New Roman" pitchFamily="18" charset="0"/>
              </a:rPr>
              <a:t>Auseinandersetzung mit komplexen Herausforderungen bzw. professionellen Anforderungs-/Handlungssituationen </a:t>
            </a:r>
          </a:p>
          <a:p>
            <a:pPr marL="0" indent="0" eaLnBrk="1" hangingPunct="1">
              <a:lnSpc>
                <a:spcPct val="80000"/>
              </a:lnSpc>
              <a:spcBef>
                <a:spcPct val="45000"/>
              </a:spcBef>
              <a:buNone/>
              <a:defRPr/>
            </a:pPr>
            <a:endParaRPr lang="de-DE" sz="1600" dirty="0">
              <a:cs typeface="Times New Roman" pitchFamily="18" charset="0"/>
            </a:endParaRPr>
          </a:p>
          <a:p>
            <a:pPr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p:txBody>
      </p:sp>
    </p:spTree>
    <p:custDataLst>
      <p:tags r:id="rId1"/>
    </p:custDataLst>
    <p:extLst>
      <p:ext uri="{BB962C8B-B14F-4D97-AF65-F5344CB8AC3E}">
        <p14:creationId xmlns:p14="http://schemas.microsoft.com/office/powerpoint/2010/main" val="421063254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marL="0" indent="0" eaLnBrk="1" hangingPunct="1">
              <a:buNone/>
            </a:pPr>
            <a:r>
              <a:rPr lang="de-DE" u="none" dirty="0">
                <a:solidFill>
                  <a:srgbClr val="4D4D4D"/>
                </a:solidFill>
              </a:rPr>
              <a:t>Prof. Dr. Niclas Schaper, </a:t>
            </a:r>
            <a:r>
              <a:rPr lang="de-DE" u="none" dirty="0" smtClean="0">
                <a:solidFill>
                  <a:srgbClr val="4D4D4D"/>
                </a:solidFill>
              </a:rPr>
              <a:t>Elena Bender</a:t>
            </a:r>
          </a:p>
          <a:p>
            <a:pPr marL="0" indent="0" eaLnBrk="1" hangingPunct="1">
              <a:buNone/>
            </a:pPr>
            <a:r>
              <a:rPr lang="de-DE" u="none" dirty="0" smtClean="0">
                <a:solidFill>
                  <a:srgbClr val="4D4D4D"/>
                </a:solidFill>
              </a:rPr>
              <a:t>Folie </a:t>
            </a:r>
            <a:fld id="{FF92883E-2310-438E-AE1D-B4B537F8FFD2}" type="slidenum">
              <a:rPr lang="de-DE" u="none" smtClean="0">
                <a:solidFill>
                  <a:srgbClr val="4D4D4D"/>
                </a:solidFill>
              </a:rPr>
              <a:pPr marL="0" indent="0" eaLnBrk="1" hangingPunct="1">
                <a:buNone/>
              </a:pPr>
              <a:t>30</a:t>
            </a:fld>
            <a:endParaRPr lang="de-DE" u="none" dirty="0" smtClean="0">
              <a:solidFill>
                <a:srgbClr val="4D4D4D"/>
              </a:solidFill>
            </a:endParaRPr>
          </a:p>
        </p:txBody>
      </p:sp>
      <p:sp>
        <p:nvSpPr>
          <p:cNvPr id="44035"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smtClean="0">
                <a:solidFill>
                  <a:schemeClr val="tx1"/>
                </a:solidFill>
              </a:rPr>
              <a:t>Ролевые игры</a:t>
            </a:r>
            <a:r>
              <a:rPr lang="de-DE" sz="2400" b="1" smtClean="0">
                <a:solidFill>
                  <a:schemeClr val="tx1"/>
                </a:solidFill>
              </a:rPr>
              <a:t> - Rollenspiel</a:t>
            </a:r>
          </a:p>
        </p:txBody>
      </p:sp>
      <p:sp>
        <p:nvSpPr>
          <p:cNvPr id="9220" name="Rectangle 3"/>
          <p:cNvSpPr>
            <a:spLocks noGrp="1" noChangeArrowheads="1"/>
          </p:cNvSpPr>
          <p:nvPr>
            <p:ph type="body" idx="1"/>
            <p:custDataLst>
              <p:tags r:id="rId4"/>
            </p:custDataLst>
          </p:nvPr>
        </p:nvSpPr>
        <p:spPr>
          <a:xfrm>
            <a:off x="457200" y="1295400"/>
            <a:ext cx="8229600" cy="4078288"/>
          </a:xfrm>
        </p:spPr>
        <p:txBody>
          <a:bodyPr/>
          <a:lstStyle/>
          <a:p>
            <a:pPr marL="0" indent="0" eaLnBrk="1" hangingPunct="1">
              <a:lnSpc>
                <a:spcPct val="80000"/>
              </a:lnSpc>
              <a:spcBef>
                <a:spcPct val="45000"/>
              </a:spcBef>
              <a:buFontTx/>
              <a:buNone/>
              <a:defRPr/>
            </a:pPr>
            <a:r>
              <a:rPr lang="ru-RU" sz="1600" b="1" dirty="0" smtClean="0">
                <a:cs typeface="Times New Roman" pitchFamily="18" charset="0"/>
              </a:rPr>
              <a:t>Факторы успеха</a:t>
            </a:r>
            <a:r>
              <a:rPr lang="de-DE" sz="1600" b="1" dirty="0" smtClean="0">
                <a:cs typeface="Times New Roman" pitchFamily="18" charset="0"/>
              </a:rPr>
              <a:t> – Erfolgsfaktoren </a:t>
            </a:r>
          </a:p>
          <a:p>
            <a:pPr eaLnBrk="1" hangingPunct="1">
              <a:lnSpc>
                <a:spcPct val="80000"/>
              </a:lnSpc>
              <a:spcBef>
                <a:spcPct val="45000"/>
              </a:spcBef>
              <a:buFont typeface="Wingdings" pitchFamily="2" charset="2"/>
              <a:buChar char="§"/>
              <a:defRPr/>
            </a:pPr>
            <a:r>
              <a:rPr lang="de-DE" sz="1600" dirty="0" smtClean="0">
                <a:cs typeface="Times New Roman" pitchFamily="18" charset="0"/>
              </a:rPr>
              <a:t>Rollenübernahme nicht erzwingen</a:t>
            </a:r>
          </a:p>
          <a:p>
            <a:pPr eaLnBrk="1" hangingPunct="1">
              <a:lnSpc>
                <a:spcPct val="80000"/>
              </a:lnSpc>
              <a:spcBef>
                <a:spcPct val="45000"/>
              </a:spcBef>
              <a:buFont typeface="Wingdings" pitchFamily="2" charset="2"/>
              <a:buChar char="§"/>
              <a:defRPr/>
            </a:pPr>
            <a:r>
              <a:rPr lang="de-DE" sz="1600" dirty="0" smtClean="0">
                <a:cs typeface="Times New Roman" pitchFamily="18" charset="0"/>
              </a:rPr>
              <a:t>Bereitschaft der Teilnehmenden (Einstellungen zu Lerngruppe, zum Thema) </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Einstieg in eine Rolle erleichtern (z.B. durch Requisiten, Hinführung)</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Teilnehmer fragen, welche Bedingungen sie noch benötigen, um sich sicher zu fühlen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Teilnehmer präzisieren lassen, zu welchen Punkten sie besonders Beobachtungen erfahren möchten</a:t>
            </a:r>
          </a:p>
          <a:p>
            <a:pPr eaLnBrk="1" hangingPunct="1">
              <a:lnSpc>
                <a:spcPct val="80000"/>
              </a:lnSpc>
              <a:spcBef>
                <a:spcPct val="45000"/>
              </a:spcBef>
              <a:buFont typeface="Wingdings" pitchFamily="2" charset="2"/>
              <a:buChar char="§"/>
              <a:defRPr/>
            </a:pPr>
            <a:r>
              <a:rPr lang="de-DE" sz="1600" dirty="0" smtClean="0">
                <a:cs typeface="Times New Roman" pitchFamily="18" charset="0"/>
              </a:rPr>
              <a:t>Spielszenarien bilden Lebenswelt der Teilnehmer ab</a:t>
            </a:r>
          </a:p>
          <a:p>
            <a:pPr eaLnBrk="1" hangingPunct="1">
              <a:lnSpc>
                <a:spcPct val="80000"/>
              </a:lnSpc>
              <a:spcBef>
                <a:spcPct val="45000"/>
              </a:spcBef>
              <a:buFont typeface="Wingdings" pitchFamily="2" charset="2"/>
              <a:buChar char="§"/>
              <a:defRPr/>
            </a:pPr>
            <a:r>
              <a:rPr lang="de-DE" sz="1600" dirty="0" smtClean="0">
                <a:cs typeface="Times New Roman" pitchFamily="18" charset="0"/>
              </a:rPr>
              <a:t>Ende des Rollenspiels deutlich markieren, um Spiel von Auswertung zu trennen</a:t>
            </a:r>
          </a:p>
          <a:p>
            <a:pPr eaLnBrk="1" hangingPunct="1">
              <a:lnSpc>
                <a:spcPct val="80000"/>
              </a:lnSpc>
              <a:spcBef>
                <a:spcPct val="45000"/>
              </a:spcBef>
              <a:buFont typeface="Wingdings" pitchFamily="2" charset="2"/>
              <a:buChar char="§"/>
              <a:defRPr/>
            </a:pPr>
            <a:r>
              <a:rPr lang="de-DE" sz="1600" dirty="0" smtClean="0">
                <a:cs typeface="Times New Roman" pitchFamily="18" charset="0"/>
              </a:rPr>
              <a:t>Auswertung erfolgt professionell </a:t>
            </a:r>
            <a:r>
              <a:rPr lang="de-DE" sz="1600" dirty="0" smtClean="0">
                <a:cs typeface="Times New Roman" pitchFamily="18" charset="0"/>
                <a:sym typeface="Wingdings" pitchFamily="2" charset="2"/>
              </a:rPr>
              <a:t> Ziel: Veränderungsvorsatz der Teilnehmer</a:t>
            </a:r>
            <a:endParaRPr lang="de-DE" sz="1600" dirty="0" smtClean="0">
              <a:cs typeface="Times New Roman" pitchFamily="18" charset="0"/>
            </a:endParaRPr>
          </a:p>
          <a:p>
            <a:pPr eaLnBrk="1" hangingPunct="1">
              <a:lnSpc>
                <a:spcPct val="80000"/>
              </a:lnSpc>
              <a:spcBef>
                <a:spcPct val="45000"/>
              </a:spcBef>
              <a:buFont typeface="Wingdings" pitchFamily="2" charset="2"/>
              <a:buChar char="§"/>
              <a:defRPr/>
            </a:pPr>
            <a:r>
              <a:rPr lang="de-DE" sz="1600" dirty="0" smtClean="0">
                <a:cs typeface="Times New Roman" pitchFamily="18" charset="0"/>
              </a:rPr>
              <a:t>Ausstieg aus den Rollen ermöglichen</a:t>
            </a:r>
          </a:p>
          <a:p>
            <a:pPr eaLnBrk="1" hangingPunct="1">
              <a:lnSpc>
                <a:spcPct val="80000"/>
              </a:lnSpc>
              <a:spcBef>
                <a:spcPct val="45000"/>
              </a:spcBef>
              <a:buFont typeface="Wingdings" pitchFamily="2" charset="2"/>
              <a:buChar char="§"/>
              <a:defRPr/>
            </a:pPr>
            <a:r>
              <a:rPr lang="de-DE" sz="1600" dirty="0" smtClean="0">
                <a:cs typeface="Times New Roman" pitchFamily="18" charset="0"/>
              </a:rPr>
              <a:t>Teilnehmer erhalten die Möglichkeit, nach der Auswertung neue Verhaltensweisen auszuprobieren</a:t>
            </a:r>
          </a:p>
          <a:p>
            <a:pPr lvl="1" eaLnBrk="1" hangingPunct="1">
              <a:lnSpc>
                <a:spcPct val="80000"/>
              </a:lnSpc>
              <a:spcBef>
                <a:spcPct val="45000"/>
              </a:spcBef>
              <a:buFont typeface="Wingdings" pitchFamily="2" charset="2"/>
              <a:buChar char="§"/>
              <a:defRPr/>
            </a:pPr>
            <a:endParaRPr lang="de-DE" sz="1400" dirty="0" smtClean="0">
              <a:cs typeface="Times New Roman" pitchFamily="18" charset="0"/>
            </a:endParaRPr>
          </a:p>
        </p:txBody>
      </p:sp>
    </p:spTree>
    <p:custDataLst>
      <p:tags r:id="rId1"/>
    </p:custDataLst>
    <p:extLst>
      <p:ext uri="{BB962C8B-B14F-4D97-AF65-F5344CB8AC3E}">
        <p14:creationId xmlns:p14="http://schemas.microsoft.com/office/powerpoint/2010/main" val="155886925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a:solidFill>
                  <a:srgbClr val="4D4D4D"/>
                </a:solidFill>
              </a:rPr>
              <a:t>Prof. Dr. Niclas </a:t>
            </a:r>
            <a:r>
              <a:rPr lang="de-DE" u="none" dirty="0" smtClean="0">
                <a:solidFill>
                  <a:srgbClr val="4D4D4D"/>
                </a:solidFill>
              </a:rPr>
              <a:t>Schaper, Elena Bender</a:t>
            </a:r>
          </a:p>
          <a:p>
            <a:pPr eaLnBrk="1" hangingPunct="1"/>
            <a:r>
              <a:rPr lang="de-DE" u="none" dirty="0" smtClean="0">
                <a:solidFill>
                  <a:srgbClr val="4D4D4D"/>
                </a:solidFill>
              </a:rPr>
              <a:t>Folie </a:t>
            </a:r>
            <a:fld id="{DD5E0B31-4308-4E74-B309-624036476BAE}" type="slidenum">
              <a:rPr lang="de-DE" u="none" smtClean="0">
                <a:solidFill>
                  <a:srgbClr val="4D4D4D"/>
                </a:solidFill>
              </a:rPr>
              <a:pPr eaLnBrk="1" hangingPunct="1"/>
              <a:t>31</a:t>
            </a:fld>
            <a:endParaRPr lang="de-DE" u="none" dirty="0" smtClean="0">
              <a:solidFill>
                <a:srgbClr val="4D4D4D"/>
              </a:solidFill>
            </a:endParaRPr>
          </a:p>
        </p:txBody>
      </p:sp>
      <p:sp>
        <p:nvSpPr>
          <p:cNvPr id="24579"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dirty="0" smtClean="0">
                <a:solidFill>
                  <a:schemeClr val="tx1"/>
                </a:solidFill>
              </a:rPr>
              <a:t>Пример применения ролевых игр</a:t>
            </a:r>
            <a:r>
              <a:rPr lang="de-DE" sz="2400" b="1" dirty="0" smtClean="0">
                <a:solidFill>
                  <a:schemeClr val="tx1"/>
                </a:solidFill>
              </a:rPr>
              <a:t> – Anwendungsbeispiele Rollenspiel</a:t>
            </a:r>
          </a:p>
        </p:txBody>
      </p:sp>
      <p:sp>
        <p:nvSpPr>
          <p:cNvPr id="24580" name="Rectangle 3"/>
          <p:cNvSpPr>
            <a:spLocks noGrp="1" noChangeArrowheads="1"/>
          </p:cNvSpPr>
          <p:nvPr>
            <p:ph type="body" idx="1"/>
            <p:custDataLst>
              <p:tags r:id="rId4"/>
            </p:custDataLst>
          </p:nvPr>
        </p:nvSpPr>
        <p:spPr>
          <a:xfrm>
            <a:off x="468313" y="1196975"/>
            <a:ext cx="8229600" cy="4392613"/>
          </a:xfrm>
        </p:spPr>
        <p:txBody>
          <a:bodyPr/>
          <a:lstStyle/>
          <a:p>
            <a:pPr eaLnBrk="1" hangingPunct="1">
              <a:lnSpc>
                <a:spcPct val="80000"/>
              </a:lnSpc>
              <a:spcBef>
                <a:spcPct val="45000"/>
              </a:spcBef>
              <a:buFont typeface="Wingdings" pitchFamily="2" charset="2"/>
              <a:buChar char="§"/>
            </a:pPr>
            <a:r>
              <a:rPr lang="ru-RU" sz="1600" b="1" dirty="0" smtClean="0">
                <a:cs typeface="Times New Roman" pitchFamily="18" charset="0"/>
              </a:rPr>
              <a:t>Разговор на тему жалобы между гостем и сотрудником на рецепции гостиницы</a:t>
            </a:r>
            <a:r>
              <a:rPr lang="de-DE" sz="1600" b="1" dirty="0" smtClean="0">
                <a:cs typeface="Times New Roman" pitchFamily="18" charset="0"/>
              </a:rPr>
              <a:t> – Beschwerdegespräch zwischen Gast und Mitarbeiter </a:t>
            </a:r>
          </a:p>
          <a:p>
            <a:pPr eaLnBrk="1" hangingPunct="1">
              <a:lnSpc>
                <a:spcPct val="80000"/>
              </a:lnSpc>
              <a:spcBef>
                <a:spcPct val="45000"/>
              </a:spcBef>
              <a:buFont typeface="Wingdings" pitchFamily="2" charset="2"/>
              <a:buChar char="§"/>
            </a:pPr>
            <a:endParaRPr lang="de-DE" sz="1600" b="1" dirty="0" smtClean="0">
              <a:cs typeface="Times New Roman" pitchFamily="18" charset="0"/>
            </a:endParaRPr>
          </a:p>
          <a:p>
            <a:pPr eaLnBrk="1" hangingPunct="1">
              <a:lnSpc>
                <a:spcPct val="80000"/>
              </a:lnSpc>
              <a:spcBef>
                <a:spcPct val="45000"/>
              </a:spcBef>
              <a:buFont typeface="Wingdings" pitchFamily="2" charset="2"/>
              <a:buChar char="§"/>
            </a:pPr>
            <a:endParaRPr lang="de-DE" sz="1400" b="1" dirty="0" smtClean="0">
              <a:cs typeface="Times New Roman" pitchFamily="18" charset="0"/>
            </a:endParaRPr>
          </a:p>
          <a:p>
            <a:pPr eaLnBrk="1" hangingPunct="1">
              <a:lnSpc>
                <a:spcPct val="80000"/>
              </a:lnSpc>
              <a:spcBef>
                <a:spcPct val="45000"/>
              </a:spcBef>
              <a:buFont typeface="Wingdings" pitchFamily="2" charset="2"/>
              <a:buChar char="§"/>
            </a:pPr>
            <a:endParaRPr lang="de-DE" sz="1400" b="1" dirty="0" smtClean="0">
              <a:cs typeface="Times New Roman" pitchFamily="18" charset="0"/>
            </a:endParaRPr>
          </a:p>
          <a:p>
            <a:pPr eaLnBrk="1" hangingPunct="1">
              <a:lnSpc>
                <a:spcPct val="80000"/>
              </a:lnSpc>
              <a:spcBef>
                <a:spcPct val="45000"/>
              </a:spcBef>
              <a:buFont typeface="Wingdings" pitchFamily="2" charset="2"/>
              <a:buChar char="§"/>
            </a:pPr>
            <a:endParaRPr lang="de-DE" sz="1400" b="1" dirty="0" smtClean="0">
              <a:cs typeface="Times New Roman" pitchFamily="18" charset="0"/>
            </a:endParaRPr>
          </a:p>
          <a:p>
            <a:pPr eaLnBrk="1" hangingPunct="1">
              <a:lnSpc>
                <a:spcPct val="80000"/>
              </a:lnSpc>
              <a:spcBef>
                <a:spcPct val="45000"/>
              </a:spcBef>
              <a:buFont typeface="Wingdings" pitchFamily="2" charset="2"/>
              <a:buChar char="§"/>
            </a:pPr>
            <a:endParaRPr lang="de-DE" sz="1400" b="1" dirty="0" smtClean="0">
              <a:cs typeface="Times New Roman" pitchFamily="18" charset="0"/>
            </a:endParaRPr>
          </a:p>
          <a:p>
            <a:pPr eaLnBrk="1" hangingPunct="1">
              <a:lnSpc>
                <a:spcPct val="80000"/>
              </a:lnSpc>
              <a:spcBef>
                <a:spcPct val="45000"/>
              </a:spcBef>
              <a:buFont typeface="Wingdings" pitchFamily="2" charset="2"/>
              <a:buChar char="§"/>
            </a:pPr>
            <a:endParaRPr lang="de-DE" sz="1400" b="1" dirty="0" smtClean="0">
              <a:cs typeface="Times New Roman" pitchFamily="18" charset="0"/>
            </a:endParaRPr>
          </a:p>
          <a:p>
            <a:pPr eaLnBrk="1" hangingPunct="1">
              <a:lnSpc>
                <a:spcPct val="80000"/>
              </a:lnSpc>
              <a:spcBef>
                <a:spcPct val="45000"/>
              </a:spcBef>
              <a:buFontTx/>
              <a:buNone/>
            </a:pPr>
            <a:endParaRPr lang="de-DE" sz="1400" b="1" dirty="0" smtClean="0">
              <a:cs typeface="Times New Roman" pitchFamily="18" charset="0"/>
            </a:endParaRPr>
          </a:p>
          <a:p>
            <a:pPr eaLnBrk="1" hangingPunct="1">
              <a:lnSpc>
                <a:spcPct val="80000"/>
              </a:lnSpc>
              <a:spcBef>
                <a:spcPct val="45000"/>
              </a:spcBef>
              <a:buFontTx/>
              <a:buNone/>
            </a:pPr>
            <a:endParaRPr lang="ru-RU" sz="1400" b="1" dirty="0" smtClean="0">
              <a:cs typeface="Times New Roman" pitchFamily="18" charset="0"/>
            </a:endParaRPr>
          </a:p>
          <a:p>
            <a:pPr eaLnBrk="1" hangingPunct="1">
              <a:lnSpc>
                <a:spcPct val="80000"/>
              </a:lnSpc>
              <a:spcBef>
                <a:spcPct val="45000"/>
              </a:spcBef>
              <a:buFontTx/>
              <a:buNone/>
            </a:pPr>
            <a:r>
              <a:rPr lang="ru-RU" sz="1600" b="1" dirty="0" smtClean="0">
                <a:cs typeface="Times New Roman" pitchFamily="18" charset="0"/>
              </a:rPr>
              <a:t>Исходная ситуация (сценарий):</a:t>
            </a:r>
            <a:endParaRPr lang="de-DE" sz="1600" b="1" dirty="0" smtClean="0">
              <a:cs typeface="Times New Roman" pitchFamily="18" charset="0"/>
            </a:endParaRPr>
          </a:p>
          <a:p>
            <a:pPr eaLnBrk="1" hangingPunct="1">
              <a:lnSpc>
                <a:spcPct val="80000"/>
              </a:lnSpc>
              <a:spcBef>
                <a:spcPct val="45000"/>
              </a:spcBef>
              <a:buFontTx/>
              <a:buNone/>
            </a:pPr>
            <a:r>
              <a:rPr lang="de-DE" sz="1600" b="1" dirty="0" smtClean="0">
                <a:cs typeface="Times New Roman" pitchFamily="18" charset="0"/>
              </a:rPr>
              <a:t>Auftragsszenario (Arbeitsblatt):</a:t>
            </a:r>
          </a:p>
          <a:p>
            <a:pPr eaLnBrk="1" hangingPunct="1">
              <a:lnSpc>
                <a:spcPct val="80000"/>
              </a:lnSpc>
              <a:spcBef>
                <a:spcPct val="45000"/>
              </a:spcBef>
              <a:buFont typeface="Wingdings" pitchFamily="2" charset="2"/>
              <a:buChar char="§"/>
            </a:pPr>
            <a:r>
              <a:rPr lang="de-DE" sz="1400" dirty="0" smtClean="0">
                <a:cs typeface="Times New Roman" pitchFamily="18" charset="0"/>
              </a:rPr>
              <a:t>Ein Gast ist unzufrieden mit der Sauberkeit seines Hotelzimmers, er spricht den Mitarbeiter an der Rezeption an und beschwert sich. </a:t>
            </a:r>
          </a:p>
          <a:p>
            <a:pPr eaLnBrk="1" hangingPunct="1">
              <a:lnSpc>
                <a:spcPct val="80000"/>
              </a:lnSpc>
              <a:spcBef>
                <a:spcPct val="45000"/>
              </a:spcBef>
              <a:buFont typeface="Wingdings" pitchFamily="2" charset="2"/>
              <a:buChar char="§"/>
            </a:pPr>
            <a:r>
              <a:rPr lang="de-DE" sz="1400" dirty="0" smtClean="0">
                <a:cs typeface="Times New Roman" pitchFamily="18" charset="0"/>
              </a:rPr>
              <a:t>Bereiten Sie in den Kleingruppen ein solches Gespräch                                                                    vor und legen die Rollen des Mitarbeiters und des Gastes fest.</a:t>
            </a:r>
          </a:p>
          <a:p>
            <a:pPr eaLnBrk="1" hangingPunct="1">
              <a:lnSpc>
                <a:spcPct val="80000"/>
              </a:lnSpc>
              <a:spcBef>
                <a:spcPct val="45000"/>
              </a:spcBef>
              <a:buFont typeface="Wingdings" pitchFamily="2" charset="2"/>
              <a:buChar char="§"/>
            </a:pPr>
            <a:r>
              <a:rPr lang="de-DE" sz="1400" dirty="0" smtClean="0">
                <a:cs typeface="Times New Roman" pitchFamily="18" charset="0"/>
              </a:rPr>
              <a:t>Zusatzinformation zu Rollen:                                                                                                            Der Gast ist zunächst wütend und energisch,                                                                                                    der Mitarbeiter reagiert besonnen und verständnisvoll. </a:t>
            </a:r>
          </a:p>
          <a:p>
            <a:pPr eaLnBrk="1" hangingPunct="1">
              <a:lnSpc>
                <a:spcPct val="80000"/>
              </a:lnSpc>
              <a:spcBef>
                <a:spcPct val="45000"/>
              </a:spcBef>
              <a:buFont typeface="Wingdings" pitchFamily="2" charset="2"/>
              <a:buChar char="§"/>
            </a:pPr>
            <a:endParaRPr lang="de-DE" sz="1400" dirty="0" smtClean="0">
              <a:cs typeface="Times New Roman" pitchFamily="18" charset="0"/>
            </a:endParaRPr>
          </a:p>
          <a:p>
            <a:pPr eaLnBrk="1" hangingPunct="1">
              <a:lnSpc>
                <a:spcPct val="80000"/>
              </a:lnSpc>
              <a:spcBef>
                <a:spcPct val="45000"/>
              </a:spcBef>
              <a:buFontTx/>
              <a:buNone/>
            </a:pPr>
            <a:endParaRPr lang="de-DE" sz="1400" dirty="0" smtClean="0">
              <a:cs typeface="Times New Roman" pitchFamily="18" charset="0"/>
            </a:endParaRPr>
          </a:p>
          <a:p>
            <a:pPr eaLnBrk="1" hangingPunct="1">
              <a:lnSpc>
                <a:spcPct val="80000"/>
              </a:lnSpc>
              <a:spcBef>
                <a:spcPct val="45000"/>
              </a:spcBef>
              <a:buFont typeface="Wingdings" pitchFamily="2" charset="2"/>
              <a:buChar char="§"/>
            </a:pPr>
            <a:endParaRPr lang="de-DE" sz="1000" dirty="0" smtClean="0">
              <a:cs typeface="Times New Roman" pitchFamily="18" charset="0"/>
            </a:endParaRPr>
          </a:p>
          <a:p>
            <a:pPr eaLnBrk="1" hangingPunct="1">
              <a:lnSpc>
                <a:spcPct val="80000"/>
              </a:lnSpc>
              <a:spcBef>
                <a:spcPct val="45000"/>
              </a:spcBef>
              <a:buFont typeface="Wingdings" pitchFamily="2" charset="2"/>
              <a:buChar char="§"/>
            </a:pPr>
            <a:endParaRPr lang="de-DE" sz="1400" dirty="0" smtClean="0">
              <a:cs typeface="Times New Roman" pitchFamily="18" charset="0"/>
            </a:endParaRPr>
          </a:p>
          <a:p>
            <a:pPr eaLnBrk="1" hangingPunct="1">
              <a:lnSpc>
                <a:spcPct val="80000"/>
              </a:lnSpc>
              <a:spcBef>
                <a:spcPct val="45000"/>
              </a:spcBef>
              <a:buFont typeface="Wingdings" pitchFamily="2" charset="2"/>
              <a:buChar char="§"/>
            </a:pPr>
            <a:endParaRPr lang="de-DE" sz="1400" dirty="0" smtClean="0">
              <a:cs typeface="Times New Roman" pitchFamily="18" charset="0"/>
            </a:endParaRPr>
          </a:p>
        </p:txBody>
      </p:sp>
      <p:graphicFrame>
        <p:nvGraphicFramePr>
          <p:cNvPr id="5" name="Diagramm 4"/>
          <p:cNvGraphicFramePr/>
          <p:nvPr>
            <p:extLst>
              <p:ext uri="{D42A27DB-BD31-4B8C-83A1-F6EECF244321}">
                <p14:modId xmlns:p14="http://schemas.microsoft.com/office/powerpoint/2010/main" val="3178052862"/>
              </p:ext>
            </p:extLst>
          </p:nvPr>
        </p:nvGraphicFramePr>
        <p:xfrm>
          <a:off x="539552" y="1772816"/>
          <a:ext cx="7704856" cy="19442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4582" name="Picture 9" descr="C:\Users\Elena\AppData\Local\Microsoft\Windows\Temporary Internet Files\Content.IE5\O13QB856\MP900443249[1].jpg"/>
          <p:cNvPicPr>
            <a:picLocks noChangeAspect="1" noChangeArrowheads="1"/>
          </p:cNvPicPr>
          <p:nvPr/>
        </p:nvPicPr>
        <p:blipFill>
          <a:blip r:embed="rId11">
            <a:extLst>
              <a:ext uri="{28A0092B-C50C-407E-A947-70E740481C1C}">
                <a14:useLocalDpi xmlns:a14="http://schemas.microsoft.com/office/drawing/2010/main" val="0"/>
              </a:ext>
            </a:extLst>
          </a:blip>
          <a:srcRect l="-2013" r="2013"/>
          <a:stretch>
            <a:fillRect/>
          </a:stretch>
        </p:blipFill>
        <p:spPr bwMode="auto">
          <a:xfrm>
            <a:off x="6553200" y="4868863"/>
            <a:ext cx="21351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9E136883-0F2B-4EA9-85A1-A2933A722083}" type="slidenum">
              <a:rPr lang="de-DE" u="none" smtClean="0">
                <a:solidFill>
                  <a:srgbClr val="4D4D4D"/>
                </a:solidFill>
              </a:rPr>
              <a:pPr eaLnBrk="1" hangingPunct="1"/>
              <a:t>32</a:t>
            </a:fld>
            <a:endParaRPr lang="de-DE" u="none" dirty="0" smtClean="0">
              <a:solidFill>
                <a:srgbClr val="4D4D4D"/>
              </a:solidFill>
            </a:endParaRPr>
          </a:p>
        </p:txBody>
      </p:sp>
      <p:sp>
        <p:nvSpPr>
          <p:cNvPr id="27651"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dirty="0" smtClean="0">
                <a:solidFill>
                  <a:schemeClr val="tx1"/>
                </a:solidFill>
              </a:rPr>
              <a:t>Пример применения ролевых игр</a:t>
            </a:r>
            <a:r>
              <a:rPr lang="de-DE" sz="2400" b="1" dirty="0" smtClean="0">
                <a:solidFill>
                  <a:schemeClr val="tx1"/>
                </a:solidFill>
              </a:rPr>
              <a:t> – Anwendungsbeispiele Rollenspiel</a:t>
            </a:r>
          </a:p>
        </p:txBody>
      </p:sp>
      <p:sp>
        <p:nvSpPr>
          <p:cNvPr id="9220" name="Rectangle 3"/>
          <p:cNvSpPr>
            <a:spLocks noGrp="1" noChangeArrowheads="1"/>
          </p:cNvSpPr>
          <p:nvPr>
            <p:ph type="body" idx="1"/>
            <p:custDataLst>
              <p:tags r:id="rId4"/>
            </p:custDataLst>
          </p:nvPr>
        </p:nvSpPr>
        <p:spPr>
          <a:xfrm>
            <a:off x="457200" y="1295400"/>
            <a:ext cx="8229600" cy="4078288"/>
          </a:xfrm>
        </p:spPr>
        <p:txBody>
          <a:bodyPr/>
          <a:lstStyle/>
          <a:p>
            <a:pPr marL="0" indent="0" eaLnBrk="1" hangingPunct="1">
              <a:lnSpc>
                <a:spcPct val="80000"/>
              </a:lnSpc>
              <a:spcBef>
                <a:spcPct val="45000"/>
              </a:spcBef>
              <a:buFontTx/>
              <a:buNone/>
              <a:defRPr/>
            </a:pPr>
            <a:r>
              <a:rPr lang="ru-RU" sz="1600" b="1" dirty="0" smtClean="0">
                <a:cs typeface="Times New Roman" pitchFamily="18" charset="0"/>
              </a:rPr>
              <a:t>Пример: Разговор руководителя команды со своей сервисной командой по распределению заданий на вечер</a:t>
            </a:r>
            <a:r>
              <a:rPr lang="de-DE" sz="1600" b="1" dirty="0" smtClean="0">
                <a:cs typeface="Times New Roman" pitchFamily="18" charset="0"/>
              </a:rPr>
              <a:t> </a:t>
            </a:r>
          </a:p>
          <a:p>
            <a:pPr marL="0" indent="0" eaLnBrk="1" hangingPunct="1">
              <a:lnSpc>
                <a:spcPct val="80000"/>
              </a:lnSpc>
              <a:spcBef>
                <a:spcPct val="45000"/>
              </a:spcBef>
              <a:buFontTx/>
              <a:buNone/>
              <a:defRPr/>
            </a:pPr>
            <a:r>
              <a:rPr lang="de-DE" sz="1600" b="1" dirty="0" smtClean="0">
                <a:cs typeface="Times New Roman" pitchFamily="18" charset="0"/>
              </a:rPr>
              <a:t>Bsp.: Gespräch eines Teamleiters mit seinem Serviceteam zur Aufgabenverteilung am Abend</a:t>
            </a:r>
          </a:p>
          <a:p>
            <a:pPr eaLnBrk="1" hangingPunct="1">
              <a:lnSpc>
                <a:spcPct val="80000"/>
              </a:lnSpc>
              <a:spcBef>
                <a:spcPct val="45000"/>
              </a:spcBef>
              <a:buFont typeface="Wingdings" pitchFamily="2" charset="2"/>
              <a:buChar char="§"/>
              <a:defRPr/>
            </a:pPr>
            <a:r>
              <a:rPr lang="ru-RU" sz="1600" dirty="0" smtClean="0">
                <a:cs typeface="Times New Roman" pitchFamily="18" charset="0"/>
              </a:rPr>
              <a:t>Функции</a:t>
            </a:r>
            <a:r>
              <a:rPr lang="de-DE" sz="1600" dirty="0" smtClean="0">
                <a:cs typeface="Times New Roman" pitchFamily="18" charset="0"/>
              </a:rPr>
              <a:t>: - Funktionen: </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Übernahme der Rolle</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Strukturierung eigener Gedanken üben</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Kommunikation: Formulierung von Aufgaben üben</a:t>
            </a:r>
          </a:p>
          <a:p>
            <a:pPr lvl="2" eaLnBrk="1" hangingPunct="1">
              <a:lnSpc>
                <a:spcPct val="80000"/>
              </a:lnSpc>
              <a:spcBef>
                <a:spcPct val="45000"/>
              </a:spcBef>
              <a:buFont typeface="Wingdings" pitchFamily="2" charset="2"/>
              <a:buChar char="§"/>
              <a:defRPr/>
            </a:pPr>
            <a:endParaRPr lang="de-DE" sz="1200" dirty="0" smtClean="0">
              <a:cs typeface="Times New Roman" pitchFamily="18" charset="0"/>
            </a:endParaRPr>
          </a:p>
          <a:p>
            <a:pPr marL="0" indent="0" eaLnBrk="1" hangingPunct="1">
              <a:lnSpc>
                <a:spcPct val="80000"/>
              </a:lnSpc>
              <a:spcBef>
                <a:spcPct val="45000"/>
              </a:spcBef>
              <a:buFontTx/>
              <a:buNone/>
              <a:defRPr/>
            </a:pPr>
            <a:r>
              <a:rPr lang="ru-RU" sz="1600" b="1" dirty="0" smtClean="0">
                <a:cs typeface="Times New Roman" pitchFamily="18" charset="0"/>
              </a:rPr>
              <a:t>Пример: Разговор руководителя команды с очень требовательным гостем, который нуждается в рекомендации по блюдам и напиткам из меню</a:t>
            </a:r>
            <a:endParaRPr lang="de-DE" sz="1600" b="1" dirty="0" smtClean="0">
              <a:cs typeface="Times New Roman" pitchFamily="18" charset="0"/>
            </a:endParaRPr>
          </a:p>
          <a:p>
            <a:pPr marL="0" indent="0" eaLnBrk="1" hangingPunct="1">
              <a:lnSpc>
                <a:spcPct val="80000"/>
              </a:lnSpc>
              <a:spcBef>
                <a:spcPct val="45000"/>
              </a:spcBef>
              <a:buFontTx/>
              <a:buNone/>
              <a:defRPr/>
            </a:pPr>
            <a:r>
              <a:rPr lang="de-DE" sz="1600" b="1" dirty="0" smtClean="0">
                <a:cs typeface="Times New Roman" pitchFamily="18" charset="0"/>
              </a:rPr>
              <a:t>Bsp.: Gespräch eines Servicemitarbeiters mit einem anspruchsvollen Gast, der zu den Speisen und Getränken beraten werden möchte </a:t>
            </a:r>
            <a:endParaRPr lang="de-DE" sz="1600" dirty="0" smtClean="0">
              <a:cs typeface="Times New Roman" pitchFamily="18" charset="0"/>
            </a:endParaRPr>
          </a:p>
          <a:p>
            <a:pPr eaLnBrk="1" hangingPunct="1">
              <a:lnSpc>
                <a:spcPct val="80000"/>
              </a:lnSpc>
              <a:spcBef>
                <a:spcPct val="45000"/>
              </a:spcBef>
              <a:buFont typeface="Wingdings" pitchFamily="2" charset="2"/>
              <a:buChar char="§"/>
              <a:defRPr/>
            </a:pPr>
            <a:r>
              <a:rPr lang="ru-RU" sz="1600" dirty="0" smtClean="0">
                <a:cs typeface="Times New Roman" pitchFamily="18" charset="0"/>
              </a:rPr>
              <a:t>Функции:</a:t>
            </a:r>
            <a:r>
              <a:rPr lang="de-DE" sz="1600" dirty="0" smtClean="0">
                <a:cs typeface="Times New Roman" pitchFamily="18" charset="0"/>
              </a:rPr>
              <a:t> - Funktionen: </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Übernahme der Rolle</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Anwendung von erlerntem Wissen (Vorbereitung / Einarbeitung in die Rolle erforderlich, Speisekarte) </a:t>
            </a:r>
          </a:p>
          <a:p>
            <a:pPr lvl="1" eaLnBrk="1" hangingPunct="1">
              <a:lnSpc>
                <a:spcPct val="80000"/>
              </a:lnSpc>
              <a:spcBef>
                <a:spcPct val="45000"/>
              </a:spcBef>
              <a:buFont typeface="Wingdings" pitchFamily="2" charset="2"/>
              <a:buChar char="§"/>
              <a:defRPr/>
            </a:pPr>
            <a:r>
              <a:rPr lang="de-DE" sz="1400" dirty="0" smtClean="0">
                <a:cs typeface="Times New Roman" pitchFamily="18" charset="0"/>
              </a:rPr>
              <a:t>Serviceorientierte Kommunikation üben (Beratung, Formulierung von Empfehlungen)</a:t>
            </a:r>
          </a:p>
          <a:p>
            <a:pPr lvl="1" eaLnBrk="1" hangingPunct="1">
              <a:lnSpc>
                <a:spcPct val="80000"/>
              </a:lnSpc>
              <a:spcBef>
                <a:spcPct val="45000"/>
              </a:spcBef>
              <a:buFont typeface="Wingdings" pitchFamily="2" charset="2"/>
              <a:buChar char="§"/>
              <a:defRPr/>
            </a:pPr>
            <a:endParaRPr lang="de-DE" sz="1400" dirty="0" smtClean="0">
              <a:cs typeface="Times New Roman" pitchFamily="18" charset="0"/>
            </a:endParaRPr>
          </a:p>
          <a:p>
            <a:pPr lvl="1" eaLnBrk="1" hangingPunct="1">
              <a:lnSpc>
                <a:spcPct val="80000"/>
              </a:lnSpc>
              <a:spcBef>
                <a:spcPct val="45000"/>
              </a:spcBef>
              <a:buFont typeface="Wingdings" pitchFamily="2" charset="2"/>
              <a:buNone/>
              <a:defRPr/>
            </a:pPr>
            <a:endParaRPr lang="de-DE" sz="1400" dirty="0" smtClean="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a:xfrm>
            <a:off x="0" y="152400"/>
            <a:ext cx="9144000" cy="762000"/>
          </a:xfrm>
        </p:spPr>
        <p:txBody>
          <a:bodyPr/>
          <a:lstStyle/>
          <a:p>
            <a:pPr eaLnBrk="1" hangingPunct="1"/>
            <a:r>
              <a:rPr lang="ru-RU" sz="2400" b="1" dirty="0" smtClean="0">
                <a:solidFill>
                  <a:schemeClr val="tx1"/>
                </a:solidFill>
              </a:rPr>
              <a:t>Концепция обучения</a:t>
            </a:r>
            <a:r>
              <a:rPr lang="de-DE" sz="2400" b="1" dirty="0" smtClean="0">
                <a:solidFill>
                  <a:schemeClr val="tx1"/>
                </a:solidFill>
              </a:rPr>
              <a:t> – </a:t>
            </a:r>
            <a:r>
              <a:rPr lang="de-DE" sz="2400" b="1" dirty="0" err="1" smtClean="0">
                <a:solidFill>
                  <a:schemeClr val="tx1"/>
                </a:solidFill>
              </a:rPr>
              <a:t>Constructive</a:t>
            </a:r>
            <a:r>
              <a:rPr lang="de-DE" sz="2400" b="1" dirty="0" smtClean="0">
                <a:solidFill>
                  <a:schemeClr val="tx1"/>
                </a:solidFill>
              </a:rPr>
              <a:t> </a:t>
            </a:r>
            <a:r>
              <a:rPr lang="de-DE" sz="2400" b="1" dirty="0" err="1" smtClean="0">
                <a:solidFill>
                  <a:schemeClr val="tx1"/>
                </a:solidFill>
              </a:rPr>
              <a:t>Alignment</a:t>
            </a:r>
            <a:r>
              <a:rPr lang="de-DE" sz="2400" b="1" dirty="0" smtClean="0">
                <a:solidFill>
                  <a:schemeClr val="tx1"/>
                </a:solidFill>
              </a:rPr>
              <a:t> Prinzip</a:t>
            </a:r>
          </a:p>
        </p:txBody>
      </p:sp>
      <p:sp>
        <p:nvSpPr>
          <p:cNvPr id="6147" name="Rectangle 3"/>
          <p:cNvSpPr>
            <a:spLocks noGrp="1" noChangeArrowheads="1"/>
          </p:cNvSpPr>
          <p:nvPr>
            <p:ph type="body" idx="1"/>
            <p:custDataLst>
              <p:tags r:id="rId3"/>
            </p:custDataLst>
          </p:nvPr>
        </p:nvSpPr>
        <p:spPr>
          <a:xfrm>
            <a:off x="669925" y="2349500"/>
            <a:ext cx="8229600" cy="4078288"/>
          </a:xfrm>
        </p:spPr>
        <p:txBody>
          <a:bodyPr/>
          <a:lstStyle/>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a:p>
            <a:pPr marL="381000" indent="-381000" eaLnBrk="1" hangingPunct="1">
              <a:lnSpc>
                <a:spcPct val="80000"/>
              </a:lnSpc>
              <a:spcBef>
                <a:spcPct val="45000"/>
              </a:spcBef>
              <a:buFont typeface="Wingdings" pitchFamily="2" charset="2"/>
              <a:buChar char="ü"/>
            </a:pPr>
            <a:endParaRPr lang="de-DE" sz="1800" smtClean="0">
              <a:cs typeface="Times New Roman" pitchFamily="18" charset="0"/>
            </a:endParaRPr>
          </a:p>
        </p:txBody>
      </p:sp>
      <p:graphicFrame>
        <p:nvGraphicFramePr>
          <p:cNvPr id="2" name="Diagramm 1"/>
          <p:cNvGraphicFramePr/>
          <p:nvPr/>
        </p:nvGraphicFramePr>
        <p:xfrm>
          <a:off x="467544" y="1700808"/>
          <a:ext cx="8064896" cy="38884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149" name="Textfeld 2"/>
          <p:cNvSpPr txBox="1">
            <a:spLocks noChangeArrowheads="1"/>
          </p:cNvSpPr>
          <p:nvPr/>
        </p:nvSpPr>
        <p:spPr bwMode="auto">
          <a:xfrm>
            <a:off x="6659563" y="5661025"/>
            <a:ext cx="2292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pPr>
            <a:r>
              <a:rPr lang="de-DE" sz="1000" u="none"/>
              <a:t>Constructive Alignment, Biggs (2003)</a:t>
            </a:r>
          </a:p>
        </p:txBody>
      </p:sp>
      <p:sp>
        <p:nvSpPr>
          <p:cNvPr id="6150" name="Textfeld 4"/>
          <p:cNvSpPr txBox="1">
            <a:spLocks noChangeArrowheads="1"/>
          </p:cNvSpPr>
          <p:nvPr/>
        </p:nvSpPr>
        <p:spPr bwMode="auto">
          <a:xfrm>
            <a:off x="3881438" y="3038475"/>
            <a:ext cx="164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pPr>
            <a:r>
              <a:rPr lang="ru-RU" u="none"/>
              <a:t>согласование</a:t>
            </a:r>
            <a:endParaRPr lang="de-DE" u="none"/>
          </a:p>
        </p:txBody>
      </p:sp>
      <p:sp>
        <p:nvSpPr>
          <p:cNvPr id="6151" name="Fußzeilenplatzhalter 3"/>
          <p:cNvSpPr>
            <a:spLocks noGrp="1"/>
          </p:cNvSpPr>
          <p:nvPr>
            <p:ph type="ftr" sz="quarter" idx="10"/>
            <p:custDataLst>
              <p:tags r:id="rId4"/>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de-DE" u="none" dirty="0" smtClean="0">
                <a:solidFill>
                  <a:srgbClr val="4D4D4D"/>
                </a:solidFill>
              </a:rPr>
              <a:t>Prof. Dr. Niclas Schaper, Elena Bender</a:t>
            </a:r>
          </a:p>
          <a:p>
            <a:pPr eaLnBrk="1" hangingPunct="1"/>
            <a:r>
              <a:rPr lang="de-DE" u="none" dirty="0" smtClean="0">
                <a:solidFill>
                  <a:srgbClr val="4D4D4D"/>
                </a:solidFill>
              </a:rPr>
              <a:t>Folie </a:t>
            </a:r>
            <a:fld id="{583A951B-29EC-4734-8A18-B52BB99A19A5}" type="slidenum">
              <a:rPr lang="de-DE" u="none" smtClean="0">
                <a:solidFill>
                  <a:srgbClr val="4D4D4D"/>
                </a:solidFill>
              </a:rPr>
              <a:pPr eaLnBrk="1" hangingPunct="1"/>
              <a:t>4</a:t>
            </a:fld>
            <a:endParaRPr lang="de-DE" u="none" dirty="0" smtClean="0">
              <a:solidFill>
                <a:srgbClr val="4D4D4D"/>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smtClean="0">
                <a:solidFill>
                  <a:srgbClr val="4D4D4D"/>
                </a:solidFill>
              </a:rPr>
              <a:t>Prof. Dr. Niclas Schaper, Elena Bender</a:t>
            </a:r>
          </a:p>
          <a:p>
            <a:pPr eaLnBrk="1" hangingPunct="1"/>
            <a:r>
              <a:rPr lang="de-DE" u="none" dirty="0" smtClean="0">
                <a:solidFill>
                  <a:srgbClr val="4D4D4D"/>
                </a:solidFill>
              </a:rPr>
              <a:t>Folie </a:t>
            </a:r>
            <a:fld id="{F2426758-9885-494E-A1E9-B80FF2FC797D}" type="slidenum">
              <a:rPr lang="de-DE" u="none" smtClean="0">
                <a:solidFill>
                  <a:srgbClr val="4D4D4D"/>
                </a:solidFill>
              </a:rPr>
              <a:pPr eaLnBrk="1" hangingPunct="1"/>
              <a:t>5</a:t>
            </a:fld>
            <a:endParaRPr lang="de-DE" u="none" dirty="0" smtClean="0">
              <a:solidFill>
                <a:srgbClr val="4D4D4D"/>
              </a:solidFill>
            </a:endParaRPr>
          </a:p>
        </p:txBody>
      </p:sp>
      <p:sp>
        <p:nvSpPr>
          <p:cNvPr id="31747"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smtClean="0"/>
              <a:t>Работа в группах</a:t>
            </a:r>
            <a:r>
              <a:rPr lang="de-DE" sz="2400" b="1" smtClean="0"/>
              <a:t> - Gruppenarbeit</a:t>
            </a:r>
          </a:p>
        </p:txBody>
      </p:sp>
      <p:sp>
        <p:nvSpPr>
          <p:cNvPr id="9220" name="Rectangle 3"/>
          <p:cNvSpPr>
            <a:spLocks noGrp="1" noChangeArrowheads="1"/>
          </p:cNvSpPr>
          <p:nvPr>
            <p:ph type="body" idx="1"/>
            <p:custDataLst>
              <p:tags r:id="rId4"/>
            </p:custDataLst>
          </p:nvPr>
        </p:nvSpPr>
        <p:spPr>
          <a:xfrm>
            <a:off x="395288" y="1268413"/>
            <a:ext cx="8229600" cy="4392835"/>
          </a:xfrm>
        </p:spPr>
        <p:txBody>
          <a:bodyPr/>
          <a:lstStyle/>
          <a:p>
            <a:pPr marL="0" indent="0" eaLnBrk="1" hangingPunct="1">
              <a:lnSpc>
                <a:spcPct val="80000"/>
              </a:lnSpc>
              <a:spcBef>
                <a:spcPct val="45000"/>
              </a:spcBef>
              <a:buFontTx/>
              <a:buNone/>
              <a:defRPr/>
            </a:pPr>
            <a:r>
              <a:rPr lang="ru-RU" sz="1600" b="1" dirty="0" smtClean="0">
                <a:cs typeface="Times New Roman" pitchFamily="18" charset="0"/>
              </a:rPr>
              <a:t>Цели обучения</a:t>
            </a:r>
            <a:r>
              <a:rPr lang="de-DE" sz="1600" b="1" dirty="0" smtClean="0">
                <a:cs typeface="Times New Roman" pitchFamily="18" charset="0"/>
              </a:rPr>
              <a:t> - Lernziele</a:t>
            </a:r>
          </a:p>
          <a:p>
            <a:pPr eaLnBrk="1" hangingPunct="1">
              <a:lnSpc>
                <a:spcPct val="80000"/>
              </a:lnSpc>
              <a:spcBef>
                <a:spcPct val="45000"/>
              </a:spcBef>
              <a:buFont typeface="Wingdings" pitchFamily="2" charset="2"/>
              <a:buChar char="§"/>
              <a:defRPr/>
            </a:pPr>
            <a:r>
              <a:rPr lang="de-DE" sz="1600" dirty="0" smtClean="0">
                <a:cs typeface="Times New Roman" pitchFamily="18" charset="0"/>
              </a:rPr>
              <a:t>Probleme gemeinsam lösen können</a:t>
            </a:r>
          </a:p>
          <a:p>
            <a:pPr eaLnBrk="1" hangingPunct="1">
              <a:lnSpc>
                <a:spcPct val="80000"/>
              </a:lnSpc>
              <a:spcBef>
                <a:spcPct val="45000"/>
              </a:spcBef>
              <a:buFont typeface="Wingdings" pitchFamily="2" charset="2"/>
              <a:buChar char="§"/>
              <a:defRPr/>
            </a:pPr>
            <a:r>
              <a:rPr lang="de-DE" sz="1600" dirty="0" smtClean="0">
                <a:cs typeface="Times New Roman" pitchFamily="18" charset="0"/>
              </a:rPr>
              <a:t>Aufgaben gemeinsam bewältigen können</a:t>
            </a:r>
          </a:p>
          <a:p>
            <a:pPr eaLnBrk="1" hangingPunct="1">
              <a:lnSpc>
                <a:spcPct val="80000"/>
              </a:lnSpc>
              <a:spcBef>
                <a:spcPct val="45000"/>
              </a:spcBef>
              <a:buFont typeface="Wingdings" pitchFamily="2" charset="2"/>
              <a:buChar char="§"/>
              <a:defRPr/>
            </a:pPr>
            <a:r>
              <a:rPr lang="de-DE" sz="1600" dirty="0" smtClean="0">
                <a:cs typeface="Times New Roman" pitchFamily="18" charset="0"/>
              </a:rPr>
              <a:t>Interaktions- und Kooperationsfähigkeit</a:t>
            </a:r>
          </a:p>
          <a:p>
            <a:pPr eaLnBrk="1" hangingPunct="1">
              <a:lnSpc>
                <a:spcPct val="80000"/>
              </a:lnSpc>
              <a:spcBef>
                <a:spcPct val="45000"/>
              </a:spcBef>
              <a:buFont typeface="Wingdings" pitchFamily="2" charset="2"/>
              <a:buChar char="§"/>
              <a:defRPr/>
            </a:pPr>
            <a:r>
              <a:rPr lang="de-DE" sz="1600" dirty="0" smtClean="0">
                <a:cs typeface="Times New Roman" pitchFamily="18" charset="0"/>
              </a:rPr>
              <a:t>Kommunikationsfähigkeit</a:t>
            </a:r>
          </a:p>
          <a:p>
            <a:pPr eaLnBrk="1" hangingPunct="1">
              <a:lnSpc>
                <a:spcPct val="80000"/>
              </a:lnSpc>
              <a:spcBef>
                <a:spcPct val="45000"/>
              </a:spcBef>
              <a:buFont typeface="Wingdings" pitchFamily="2" charset="2"/>
              <a:buChar char="§"/>
              <a:defRPr/>
            </a:pPr>
            <a:r>
              <a:rPr lang="de-DE" sz="1600" dirty="0" smtClean="0">
                <a:cs typeface="Times New Roman" pitchFamily="18" charset="0"/>
              </a:rPr>
              <a:t>mit Konflikten und Spannungen in Gruppen umgehen</a:t>
            </a:r>
          </a:p>
          <a:p>
            <a:pPr eaLnBrk="1" hangingPunct="1">
              <a:lnSpc>
                <a:spcPct val="80000"/>
              </a:lnSpc>
              <a:spcBef>
                <a:spcPct val="45000"/>
              </a:spcBef>
              <a:buFont typeface="Wingdings" pitchFamily="2" charset="2"/>
              <a:buChar char="§"/>
              <a:defRPr/>
            </a:pPr>
            <a:r>
              <a:rPr lang="de-DE" sz="1600" dirty="0" smtClean="0">
                <a:cs typeface="Times New Roman" pitchFamily="18" charset="0"/>
              </a:rPr>
              <a:t>Einstellungen oder Verhalten ändern</a:t>
            </a:r>
          </a:p>
          <a:p>
            <a:pPr eaLnBrk="1" hangingPunct="1">
              <a:lnSpc>
                <a:spcPct val="80000"/>
              </a:lnSpc>
              <a:spcBef>
                <a:spcPct val="45000"/>
              </a:spcBef>
              <a:buFont typeface="Wingdings" pitchFamily="2" charset="2"/>
              <a:buChar char="§"/>
              <a:defRPr/>
            </a:pPr>
            <a:endParaRPr lang="de-DE" sz="1600" dirty="0">
              <a:cs typeface="Times New Roman" pitchFamily="18" charset="0"/>
            </a:endParaRPr>
          </a:p>
          <a:p>
            <a:pPr marL="0" indent="0" eaLnBrk="1" hangingPunct="1">
              <a:lnSpc>
                <a:spcPct val="80000"/>
              </a:lnSpc>
              <a:spcBef>
                <a:spcPct val="45000"/>
              </a:spcBef>
              <a:buFontTx/>
              <a:buNone/>
              <a:defRPr/>
            </a:pPr>
            <a:r>
              <a:rPr lang="ru-RU" sz="1600" b="1" dirty="0">
                <a:cs typeface="Times New Roman" pitchFamily="18" charset="0"/>
              </a:rPr>
              <a:t>Дидактические функции</a:t>
            </a:r>
            <a:r>
              <a:rPr lang="de-DE" sz="1600" b="1" dirty="0">
                <a:cs typeface="Times New Roman" pitchFamily="18" charset="0"/>
              </a:rPr>
              <a:t> – didaktische Funktionen</a:t>
            </a:r>
          </a:p>
          <a:p>
            <a:pPr eaLnBrk="1" hangingPunct="1">
              <a:lnSpc>
                <a:spcPct val="80000"/>
              </a:lnSpc>
              <a:spcBef>
                <a:spcPct val="45000"/>
              </a:spcBef>
              <a:buFont typeface="Wingdings" pitchFamily="2" charset="2"/>
              <a:buChar char="§"/>
              <a:defRPr/>
            </a:pPr>
            <a:r>
              <a:rPr lang="de-DE" sz="1600" dirty="0">
                <a:cs typeface="Times New Roman" pitchFamily="18" charset="0"/>
              </a:rPr>
              <a:t>Lernende aus passiver Haltung zu aktiver Beteiligung </a:t>
            </a:r>
            <a:r>
              <a:rPr lang="de-DE" sz="1600" dirty="0" smtClean="0">
                <a:cs typeface="Times New Roman" pitchFamily="18" charset="0"/>
              </a:rPr>
              <a:t>anregen</a:t>
            </a:r>
          </a:p>
          <a:p>
            <a:pPr eaLnBrk="1" hangingPunct="1">
              <a:lnSpc>
                <a:spcPct val="80000"/>
              </a:lnSpc>
              <a:spcBef>
                <a:spcPct val="45000"/>
              </a:spcBef>
              <a:buFont typeface="Wingdings" pitchFamily="2" charset="2"/>
              <a:buChar char="§"/>
              <a:defRPr/>
            </a:pPr>
            <a:r>
              <a:rPr lang="de-DE" sz="1600" dirty="0">
                <a:cs typeface="Times New Roman" pitchFamily="18" charset="0"/>
              </a:rPr>
              <a:t>Selbstständiges Erarbeiten von Sachverhalten</a:t>
            </a:r>
          </a:p>
          <a:p>
            <a:pPr eaLnBrk="1" hangingPunct="1">
              <a:lnSpc>
                <a:spcPct val="80000"/>
              </a:lnSpc>
              <a:spcBef>
                <a:spcPct val="45000"/>
              </a:spcBef>
              <a:buFont typeface="Wingdings" pitchFamily="2" charset="2"/>
              <a:buChar char="§"/>
              <a:defRPr/>
            </a:pPr>
            <a:r>
              <a:rPr lang="de-DE" sz="1600" dirty="0" smtClean="0">
                <a:cs typeface="Times New Roman" pitchFamily="18" charset="0"/>
              </a:rPr>
              <a:t>Üben</a:t>
            </a:r>
            <a:r>
              <a:rPr lang="de-DE" sz="1600" dirty="0">
                <a:cs typeface="Times New Roman" pitchFamily="18" charset="0"/>
              </a:rPr>
              <a:t>, </a:t>
            </a:r>
            <a:r>
              <a:rPr lang="de-DE" sz="1600" dirty="0" smtClean="0">
                <a:cs typeface="Times New Roman" pitchFamily="18" charset="0"/>
              </a:rPr>
              <a:t>anwenden und </a:t>
            </a:r>
            <a:r>
              <a:rPr lang="de-DE" sz="1600" dirty="0">
                <a:cs typeface="Times New Roman" pitchFamily="18" charset="0"/>
              </a:rPr>
              <a:t>festigen </a:t>
            </a:r>
            <a:r>
              <a:rPr lang="de-DE" sz="1600" dirty="0" smtClean="0">
                <a:cs typeface="Times New Roman" pitchFamily="18" charset="0"/>
              </a:rPr>
              <a:t>von </a:t>
            </a:r>
            <a:r>
              <a:rPr lang="de-DE" sz="1600" dirty="0">
                <a:cs typeface="Times New Roman" pitchFamily="18" charset="0"/>
              </a:rPr>
              <a:t>Kenntnissen</a:t>
            </a:r>
          </a:p>
          <a:p>
            <a:pPr eaLnBrk="1" hangingPunct="1">
              <a:lnSpc>
                <a:spcPct val="80000"/>
              </a:lnSpc>
              <a:spcBef>
                <a:spcPct val="45000"/>
              </a:spcBef>
              <a:buFont typeface="Wingdings" pitchFamily="2" charset="2"/>
              <a:buChar char="§"/>
              <a:defRPr/>
            </a:pPr>
            <a:r>
              <a:rPr lang="de-DE" sz="1600" dirty="0">
                <a:cs typeface="Times New Roman" pitchFamily="18" charset="0"/>
              </a:rPr>
              <a:t>Allen ermöglichen, sich an der Erarbeitung von Ergebnissen zu beteiligen</a:t>
            </a:r>
          </a:p>
          <a:p>
            <a:pPr eaLnBrk="1" hangingPunct="1">
              <a:lnSpc>
                <a:spcPct val="80000"/>
              </a:lnSpc>
              <a:spcBef>
                <a:spcPct val="45000"/>
              </a:spcBef>
              <a:buFont typeface="Wingdings" pitchFamily="2" charset="2"/>
              <a:buChar char="§"/>
              <a:defRPr/>
            </a:pPr>
            <a:r>
              <a:rPr lang="de-DE" sz="1600" dirty="0" smtClean="0">
                <a:cs typeface="Times New Roman" pitchFamily="18" charset="0"/>
              </a:rPr>
              <a:t>Transfer </a:t>
            </a:r>
            <a:r>
              <a:rPr lang="de-DE" sz="1600" dirty="0">
                <a:cs typeface="Times New Roman" pitchFamily="18" charset="0"/>
              </a:rPr>
              <a:t>in die Praxis vorbereiten</a:t>
            </a:r>
          </a:p>
          <a:p>
            <a:pPr eaLnBrk="1" hangingPunct="1">
              <a:lnSpc>
                <a:spcPct val="80000"/>
              </a:lnSpc>
              <a:spcBef>
                <a:spcPct val="45000"/>
              </a:spcBef>
              <a:buFont typeface="Wingdings" pitchFamily="2" charset="2"/>
              <a:buChar char="§"/>
              <a:defRPr/>
            </a:pPr>
            <a:endParaRPr lang="de-DE" sz="1600" dirty="0">
              <a:cs typeface="Times New Roman" pitchFamily="18" charset="0"/>
            </a:endParaRPr>
          </a:p>
          <a:p>
            <a:pPr eaLnBrk="1" hangingPunct="1">
              <a:lnSpc>
                <a:spcPct val="80000"/>
              </a:lnSpc>
              <a:spcBef>
                <a:spcPct val="45000"/>
              </a:spcBef>
              <a:buFont typeface="Wingdings" pitchFamily="2" charset="2"/>
              <a:buChar char="§"/>
              <a:defRPr/>
            </a:pPr>
            <a:endParaRPr lang="de-DE" sz="1600" dirty="0" smtClean="0">
              <a:cs typeface="Times New Roman" pitchFamily="18" charset="0"/>
            </a:endParaRPr>
          </a:p>
          <a:p>
            <a:pPr marL="0" indent="0" eaLnBrk="1" hangingPunct="1">
              <a:lnSpc>
                <a:spcPct val="80000"/>
              </a:lnSpc>
              <a:spcBef>
                <a:spcPct val="45000"/>
              </a:spcBef>
              <a:buFont typeface="Wingdings" pitchFamily="2" charset="2"/>
              <a:buChar char="§"/>
              <a:defRPr/>
            </a:pPr>
            <a:endParaRPr lang="de-DE" sz="1600" dirty="0" smtClean="0">
              <a:cs typeface="Times New Roman" pitchFamily="18" charset="0"/>
            </a:endParaRPr>
          </a:p>
        </p:txBody>
      </p:sp>
      <p:pic>
        <p:nvPicPr>
          <p:cNvPr id="5" name="Picture 26" descr="C:\Users\Elena\AppData\Local\Microsoft\Windows\Temporary Internet Files\Content.IE5\02JLO7D0\MP90044331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268760"/>
            <a:ext cx="285432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9297022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6D299436-EECD-4C8A-B374-AE453966EF59}" type="slidenum">
              <a:rPr lang="de-DE" u="none" smtClean="0">
                <a:solidFill>
                  <a:srgbClr val="4D4D4D"/>
                </a:solidFill>
              </a:rPr>
              <a:pPr eaLnBrk="1" hangingPunct="1"/>
              <a:t>6</a:t>
            </a:fld>
            <a:endParaRPr lang="de-DE" u="none" dirty="0" smtClean="0">
              <a:solidFill>
                <a:srgbClr val="4D4D4D"/>
              </a:solidFill>
            </a:endParaRPr>
          </a:p>
        </p:txBody>
      </p:sp>
      <p:sp>
        <p:nvSpPr>
          <p:cNvPr id="33795"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smtClean="0">
                <a:solidFill>
                  <a:schemeClr val="tx1"/>
                </a:solidFill>
              </a:rPr>
              <a:t>Работа в группах</a:t>
            </a:r>
            <a:r>
              <a:rPr lang="de-DE" sz="2400" b="1" smtClean="0">
                <a:solidFill>
                  <a:schemeClr val="tx1"/>
                </a:solidFill>
              </a:rPr>
              <a:t> -Gruppenarbeit</a:t>
            </a:r>
          </a:p>
        </p:txBody>
      </p:sp>
      <p:sp>
        <p:nvSpPr>
          <p:cNvPr id="13316" name="Rectangle 3"/>
          <p:cNvSpPr>
            <a:spLocks noGrp="1" noChangeArrowheads="1"/>
          </p:cNvSpPr>
          <p:nvPr>
            <p:ph type="body" idx="1"/>
            <p:custDataLst>
              <p:tags r:id="rId4"/>
            </p:custDataLst>
          </p:nvPr>
        </p:nvSpPr>
        <p:spPr>
          <a:xfrm>
            <a:off x="457200" y="1295400"/>
            <a:ext cx="8579296" cy="5085928"/>
          </a:xfrm>
        </p:spPr>
        <p:txBody>
          <a:bodyPr/>
          <a:lstStyle/>
          <a:p>
            <a:pPr marL="0" indent="0" eaLnBrk="1" hangingPunct="1">
              <a:lnSpc>
                <a:spcPct val="80000"/>
              </a:lnSpc>
              <a:spcBef>
                <a:spcPct val="45000"/>
              </a:spcBef>
              <a:buFontTx/>
              <a:buNone/>
              <a:defRPr/>
            </a:pPr>
            <a:r>
              <a:rPr lang="ru-RU" sz="1600" b="1" dirty="0" smtClean="0">
                <a:cs typeface="Times New Roman" pitchFamily="18" charset="0"/>
              </a:rPr>
              <a:t>Факторы успеха</a:t>
            </a:r>
            <a:r>
              <a:rPr lang="de-DE" sz="1600" b="1" dirty="0" smtClean="0">
                <a:cs typeface="Times New Roman" pitchFamily="18" charset="0"/>
              </a:rPr>
              <a:t> – Erfolgsfaktoren </a:t>
            </a:r>
          </a:p>
          <a:p>
            <a:pPr eaLnBrk="1" hangingPunct="1">
              <a:lnSpc>
                <a:spcPct val="80000"/>
              </a:lnSpc>
              <a:spcBef>
                <a:spcPct val="45000"/>
              </a:spcBef>
              <a:buFont typeface="Wingdings" pitchFamily="2" charset="2"/>
              <a:buChar char="§"/>
              <a:defRPr/>
            </a:pPr>
            <a:r>
              <a:rPr lang="ru-RU" sz="1600" dirty="0" smtClean="0">
                <a:cs typeface="Times New Roman" pitchFamily="18" charset="0"/>
              </a:rPr>
              <a:t>Необходимы хорошее планирование, подготовка и введение (руководство)</a:t>
            </a:r>
            <a:r>
              <a:rPr lang="de-DE" sz="1600" dirty="0" smtClean="0">
                <a:cs typeface="Times New Roman" pitchFamily="18" charset="0"/>
              </a:rPr>
              <a:t> </a:t>
            </a:r>
            <a:r>
              <a:rPr lang="de-DE" sz="1600" dirty="0">
                <a:cs typeface="Times New Roman" pitchFamily="18" charset="0"/>
              </a:rPr>
              <a:t> </a:t>
            </a:r>
            <a:r>
              <a:rPr lang="de-DE" sz="1600" dirty="0" smtClean="0">
                <a:cs typeface="Times New Roman" pitchFamily="18" charset="0"/>
              </a:rPr>
              <a:t>                  </a:t>
            </a:r>
            <a:r>
              <a:rPr lang="de-DE" sz="1600" i="1" dirty="0" smtClean="0">
                <a:cs typeface="Times New Roman" pitchFamily="18" charset="0"/>
              </a:rPr>
              <a:t>Gute Planung, Vorbereitung und Anleitung notwendig</a:t>
            </a:r>
          </a:p>
          <a:p>
            <a:pPr lvl="1" eaLnBrk="1" hangingPunct="1">
              <a:lnSpc>
                <a:spcPct val="80000"/>
              </a:lnSpc>
              <a:spcBef>
                <a:spcPct val="45000"/>
              </a:spcBef>
              <a:buFont typeface="Wingdings" pitchFamily="2" charset="2"/>
              <a:buChar char="§"/>
              <a:defRPr/>
            </a:pPr>
            <a:r>
              <a:rPr lang="de-DE" sz="1600" dirty="0" smtClean="0">
                <a:cs typeface="Times New Roman" pitchFamily="18" charset="0"/>
              </a:rPr>
              <a:t>Arbeitsmaterial vorbereiten</a:t>
            </a:r>
          </a:p>
          <a:p>
            <a:pPr lvl="1" eaLnBrk="1" hangingPunct="1">
              <a:lnSpc>
                <a:spcPct val="80000"/>
              </a:lnSpc>
              <a:spcBef>
                <a:spcPct val="45000"/>
              </a:spcBef>
              <a:buFont typeface="Wingdings" pitchFamily="2" charset="2"/>
              <a:buChar char="§"/>
              <a:defRPr/>
            </a:pPr>
            <a:r>
              <a:rPr lang="de-DE" sz="1600" dirty="0" smtClean="0">
                <a:cs typeface="Times New Roman" pitchFamily="18" charset="0"/>
              </a:rPr>
              <a:t>Konkrete und präzise Instruktionen zur Aufgabenstellung (ggf. auf Arbeitsblättern verteilen)</a:t>
            </a:r>
          </a:p>
          <a:p>
            <a:pPr lvl="1" eaLnBrk="1" hangingPunct="1">
              <a:lnSpc>
                <a:spcPct val="80000"/>
              </a:lnSpc>
              <a:spcBef>
                <a:spcPct val="45000"/>
              </a:spcBef>
              <a:buFont typeface="Wingdings" pitchFamily="2" charset="2"/>
              <a:buChar char="§"/>
              <a:defRPr/>
            </a:pPr>
            <a:r>
              <a:rPr lang="de-DE" sz="1600" dirty="0" smtClean="0">
                <a:cs typeface="Times New Roman" pitchFamily="18" charset="0"/>
              </a:rPr>
              <a:t>Vorgaben / Anregungen zur Ergebnissicherung bzw. -darstellung </a:t>
            </a:r>
          </a:p>
          <a:p>
            <a:pPr eaLnBrk="1" hangingPunct="1">
              <a:lnSpc>
                <a:spcPct val="80000"/>
              </a:lnSpc>
              <a:spcBef>
                <a:spcPct val="45000"/>
              </a:spcBef>
              <a:buFont typeface="Wingdings" pitchFamily="2" charset="2"/>
              <a:buChar char="§"/>
              <a:defRPr/>
            </a:pPr>
            <a:r>
              <a:rPr lang="de-DE" sz="1600" i="1" dirty="0" smtClean="0">
                <a:cs typeface="Times New Roman" pitchFamily="18" charset="0"/>
              </a:rPr>
              <a:t>Kooperativ zu bewältigende und herausfordernde Aufgabenstellung</a:t>
            </a:r>
          </a:p>
          <a:p>
            <a:pPr eaLnBrk="1" hangingPunct="1">
              <a:lnSpc>
                <a:spcPct val="80000"/>
              </a:lnSpc>
              <a:spcBef>
                <a:spcPct val="45000"/>
              </a:spcBef>
              <a:buFont typeface="Wingdings" pitchFamily="2" charset="2"/>
              <a:buChar char="§"/>
              <a:defRPr/>
            </a:pPr>
            <a:r>
              <a:rPr lang="ru-RU" sz="1600" dirty="0" smtClean="0">
                <a:cs typeface="Times New Roman" pitchFamily="18" charset="0"/>
              </a:rPr>
              <a:t>Роль преподавателя</a:t>
            </a:r>
            <a:r>
              <a:rPr lang="de-DE" sz="1600" dirty="0" smtClean="0">
                <a:cs typeface="Times New Roman" pitchFamily="18" charset="0"/>
              </a:rPr>
              <a:t> - </a:t>
            </a:r>
            <a:r>
              <a:rPr lang="de-DE" sz="1600" i="1" dirty="0" smtClean="0">
                <a:cs typeface="Times New Roman" pitchFamily="18" charset="0"/>
              </a:rPr>
              <a:t>Rolle des Lehrenden</a:t>
            </a:r>
          </a:p>
          <a:p>
            <a:pPr lvl="1" eaLnBrk="1" hangingPunct="1">
              <a:lnSpc>
                <a:spcPct val="80000"/>
              </a:lnSpc>
              <a:spcBef>
                <a:spcPct val="45000"/>
              </a:spcBef>
              <a:buFont typeface="Wingdings" pitchFamily="2" charset="2"/>
              <a:buChar char="§"/>
              <a:defRPr/>
            </a:pPr>
            <a:r>
              <a:rPr lang="de-DE" sz="1600" dirty="0" smtClean="0">
                <a:cs typeface="Times New Roman" pitchFamily="18" charset="0"/>
              </a:rPr>
              <a:t>Arbeitsphasen aktiv unterstützen (Impulse, Denkhilfen bei langen Pausen, abschweifen o.ä.), aber nicht durch eigene Ansichten beeinflussen </a:t>
            </a:r>
          </a:p>
          <a:p>
            <a:pPr lvl="1" eaLnBrk="1" hangingPunct="1">
              <a:lnSpc>
                <a:spcPct val="80000"/>
              </a:lnSpc>
              <a:spcBef>
                <a:spcPct val="45000"/>
              </a:spcBef>
              <a:buFont typeface="Wingdings" pitchFamily="2" charset="2"/>
              <a:buChar char="§"/>
              <a:defRPr/>
            </a:pPr>
            <a:r>
              <a:rPr lang="de-DE" sz="1600" dirty="0" smtClean="0">
                <a:cs typeface="Times New Roman" pitchFamily="18" charset="0"/>
              </a:rPr>
              <a:t>Gruppenarbeit moderieren, Fragen beantworten</a:t>
            </a:r>
          </a:p>
          <a:p>
            <a:pPr lvl="1" eaLnBrk="1" hangingPunct="1">
              <a:lnSpc>
                <a:spcPct val="80000"/>
              </a:lnSpc>
              <a:spcBef>
                <a:spcPct val="45000"/>
              </a:spcBef>
              <a:buFont typeface="Wingdings" pitchFamily="2" charset="2"/>
              <a:buChar char="§"/>
              <a:defRPr/>
            </a:pPr>
            <a:r>
              <a:rPr lang="de-DE" sz="1600" dirty="0" smtClean="0">
                <a:cs typeface="Times New Roman" pitchFamily="18" charset="0"/>
              </a:rPr>
              <a:t>Gruppendynamische Prozesse beobachten (interne Organisation, Rollenverteilung)</a:t>
            </a:r>
          </a:p>
          <a:p>
            <a:pPr lvl="1" eaLnBrk="1" hangingPunct="1">
              <a:lnSpc>
                <a:spcPct val="80000"/>
              </a:lnSpc>
              <a:spcBef>
                <a:spcPct val="45000"/>
              </a:spcBef>
              <a:buFont typeface="Wingdings" pitchFamily="2" charset="2"/>
              <a:buChar char="§"/>
              <a:defRPr/>
            </a:pPr>
            <a:r>
              <a:rPr lang="de-DE" sz="1600" dirty="0" smtClean="0">
                <a:cs typeface="Times New Roman" pitchFamily="18" charset="0"/>
              </a:rPr>
              <a:t>Zeitmanagement beachten</a:t>
            </a:r>
          </a:p>
          <a:p>
            <a:pPr eaLnBrk="1" hangingPunct="1">
              <a:lnSpc>
                <a:spcPct val="80000"/>
              </a:lnSpc>
              <a:spcBef>
                <a:spcPct val="45000"/>
              </a:spcBef>
              <a:buFont typeface="Wingdings" pitchFamily="2" charset="2"/>
              <a:buChar char="§"/>
              <a:defRPr/>
            </a:pPr>
            <a:r>
              <a:rPr lang="ru-RU" sz="1600" dirty="0" smtClean="0">
                <a:cs typeface="Times New Roman" pitchFamily="18" charset="0"/>
              </a:rPr>
              <a:t>Период оценки и завершения:обратить внимание на то, что все важные аспекты учтены, результаты сравнены и интерпретированы</a:t>
            </a:r>
            <a:r>
              <a:rPr lang="de-DE" sz="1600" dirty="0">
                <a:cs typeface="Times New Roman" pitchFamily="18" charset="0"/>
              </a:rPr>
              <a:t> </a:t>
            </a:r>
            <a:r>
              <a:rPr lang="de-DE" sz="1600" dirty="0" smtClean="0">
                <a:cs typeface="Times New Roman" pitchFamily="18" charset="0"/>
              </a:rPr>
              <a:t>                                              </a:t>
            </a:r>
            <a:r>
              <a:rPr lang="de-DE" sz="1600" i="1" dirty="0" smtClean="0">
                <a:cs typeface="Times New Roman" pitchFamily="18" charset="0"/>
              </a:rPr>
              <a:t>Auswertung:</a:t>
            </a:r>
            <a:r>
              <a:rPr lang="de-DE" sz="1600" dirty="0" smtClean="0">
                <a:cs typeface="Times New Roman" pitchFamily="18" charset="0"/>
              </a:rPr>
              <a:t> darauf achten, dass alle wichtigen Aspekte berücksichtigt sind, Ergebnisse verglichen und interpretiert werden</a:t>
            </a:r>
          </a:p>
        </p:txBody>
      </p:sp>
    </p:spTree>
    <p:custDataLst>
      <p:tags r:id="rId1"/>
    </p:custDataLst>
    <p:extLst>
      <p:ext uri="{BB962C8B-B14F-4D97-AF65-F5344CB8AC3E}">
        <p14:creationId xmlns:p14="http://schemas.microsoft.com/office/powerpoint/2010/main" val="66336250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a:t>
            </a:r>
            <a:r>
              <a:rPr lang="de-DE" u="none" dirty="0" smtClean="0">
                <a:solidFill>
                  <a:srgbClr val="4D4D4D"/>
                </a:solidFill>
              </a:rPr>
              <a:t>Elena Bender</a:t>
            </a:r>
          </a:p>
          <a:p>
            <a:pPr eaLnBrk="1" hangingPunct="1"/>
            <a:r>
              <a:rPr lang="de-DE" u="none" dirty="0" smtClean="0">
                <a:solidFill>
                  <a:srgbClr val="4D4D4D"/>
                </a:solidFill>
              </a:rPr>
              <a:t>Folie </a:t>
            </a:r>
            <a:fld id="{EEC80709-0CAD-40D4-BB90-A59838435DAC}" type="slidenum">
              <a:rPr lang="de-DE" u="none" smtClean="0">
                <a:solidFill>
                  <a:srgbClr val="4D4D4D"/>
                </a:solidFill>
              </a:rPr>
              <a:pPr eaLnBrk="1" hangingPunct="1"/>
              <a:t>7</a:t>
            </a:fld>
            <a:endParaRPr lang="de-DE" u="none" dirty="0" smtClean="0">
              <a:solidFill>
                <a:srgbClr val="4D4D4D"/>
              </a:solidFill>
            </a:endParaRPr>
          </a:p>
        </p:txBody>
      </p:sp>
      <p:sp>
        <p:nvSpPr>
          <p:cNvPr id="27651"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dirty="0" smtClean="0"/>
              <a:t>Работа в группах</a:t>
            </a:r>
            <a:r>
              <a:rPr lang="de-DE" sz="2400" b="1" dirty="0" smtClean="0"/>
              <a:t> – Gruppenarbeit Qualitätszirkel</a:t>
            </a:r>
          </a:p>
        </p:txBody>
      </p:sp>
      <p:sp>
        <p:nvSpPr>
          <p:cNvPr id="9220" name="Rectangle 3"/>
          <p:cNvSpPr>
            <a:spLocks noGrp="1" noChangeArrowheads="1"/>
          </p:cNvSpPr>
          <p:nvPr>
            <p:ph type="body" idx="1"/>
            <p:custDataLst>
              <p:tags r:id="rId4"/>
            </p:custDataLst>
          </p:nvPr>
        </p:nvSpPr>
        <p:spPr>
          <a:xfrm>
            <a:off x="457200" y="1295400"/>
            <a:ext cx="8229600" cy="4653880"/>
          </a:xfrm>
        </p:spPr>
        <p:txBody>
          <a:bodyPr/>
          <a:lstStyle/>
          <a:p>
            <a:pPr marL="0" indent="0" eaLnBrk="1" hangingPunct="1">
              <a:lnSpc>
                <a:spcPct val="80000"/>
              </a:lnSpc>
              <a:spcBef>
                <a:spcPct val="45000"/>
              </a:spcBef>
              <a:buFontTx/>
              <a:buNone/>
              <a:defRPr/>
            </a:pPr>
            <a:r>
              <a:rPr lang="de-DE" sz="1800" b="1" dirty="0" smtClean="0">
                <a:cs typeface="Times New Roman" pitchFamily="18" charset="0"/>
              </a:rPr>
              <a:t>Übung - Qualitätszirkel </a:t>
            </a:r>
          </a:p>
          <a:p>
            <a:pPr marL="0" indent="0" eaLnBrk="1" hangingPunct="1">
              <a:lnSpc>
                <a:spcPct val="80000"/>
              </a:lnSpc>
              <a:spcBef>
                <a:spcPct val="45000"/>
              </a:spcBef>
              <a:buFontTx/>
              <a:buNone/>
              <a:defRPr/>
            </a:pPr>
            <a:endParaRPr lang="de-DE" sz="1800" b="1" dirty="0" smtClean="0">
              <a:cs typeface="Times New Roman" pitchFamily="18" charset="0"/>
            </a:endParaRPr>
          </a:p>
          <a:p>
            <a:pPr marL="0" indent="0" eaLnBrk="1" hangingPunct="1">
              <a:lnSpc>
                <a:spcPct val="80000"/>
              </a:lnSpc>
              <a:spcBef>
                <a:spcPct val="45000"/>
              </a:spcBef>
              <a:buFontTx/>
              <a:buNone/>
              <a:defRPr/>
            </a:pPr>
            <a:r>
              <a:rPr lang="de-DE" sz="1800" b="1" dirty="0" smtClean="0">
                <a:cs typeface="Times New Roman" pitchFamily="18" charset="0"/>
              </a:rPr>
              <a:t>Arbeitsauftrag an Studierende, z.B.:</a:t>
            </a:r>
          </a:p>
          <a:p>
            <a:pPr marL="0" indent="0" eaLnBrk="1" hangingPunct="1">
              <a:lnSpc>
                <a:spcPct val="80000"/>
              </a:lnSpc>
              <a:spcBef>
                <a:spcPct val="45000"/>
              </a:spcBef>
              <a:buFontTx/>
              <a:buNone/>
              <a:defRPr/>
            </a:pPr>
            <a:r>
              <a:rPr lang="de-DE" sz="1600" dirty="0">
                <a:cs typeface="Times New Roman" pitchFamily="18" charset="0"/>
              </a:rPr>
              <a:t>Versetzen Sie sich </a:t>
            </a:r>
            <a:r>
              <a:rPr lang="de-DE" sz="1600" dirty="0" smtClean="0">
                <a:cs typeface="Times New Roman" pitchFamily="18" charset="0"/>
              </a:rPr>
              <a:t>in </a:t>
            </a:r>
            <a:r>
              <a:rPr lang="de-DE" sz="1600" dirty="0">
                <a:cs typeface="Times New Roman" pitchFamily="18" charset="0"/>
              </a:rPr>
              <a:t>die Lage der </a:t>
            </a:r>
            <a:r>
              <a:rPr lang="de-DE" sz="1600" dirty="0" smtClean="0">
                <a:cs typeface="Times New Roman" pitchFamily="18" charset="0"/>
              </a:rPr>
              <a:t>Mitarbeiter des Hotels. Sie erhalten die Möglichkeit, der neuen Geschäftsleitung Vorschläge zur Verbesserung der Serviceorientierung zu unterbreiten. Dazu werden in dem Hotel Qualitätszirkel eingerichtet.</a:t>
            </a:r>
            <a:endParaRPr lang="de-DE" sz="1600" dirty="0">
              <a:cs typeface="Times New Roman" pitchFamily="18" charset="0"/>
            </a:endParaRPr>
          </a:p>
          <a:p>
            <a:pPr marL="0" indent="0" eaLnBrk="1" hangingPunct="1">
              <a:lnSpc>
                <a:spcPct val="80000"/>
              </a:lnSpc>
              <a:spcBef>
                <a:spcPct val="45000"/>
              </a:spcBef>
              <a:buFontTx/>
              <a:buNone/>
              <a:defRPr/>
            </a:pPr>
            <a:r>
              <a:rPr lang="de-DE" sz="1600" dirty="0" smtClean="0">
                <a:cs typeface="Times New Roman" pitchFamily="18" charset="0"/>
              </a:rPr>
              <a:t>Sie sind Teilnehmer der Qualitätszirkel. Erarbeiten Sie in Kleingruppen (3-4 Teilnehmer) Ideen zur Verbesserung der Serviceorientierung. </a:t>
            </a:r>
          </a:p>
          <a:p>
            <a:pPr marL="0" indent="0" eaLnBrk="1" hangingPunct="1">
              <a:lnSpc>
                <a:spcPct val="80000"/>
              </a:lnSpc>
              <a:spcBef>
                <a:spcPct val="45000"/>
              </a:spcBef>
              <a:buFontTx/>
              <a:buNone/>
              <a:defRPr/>
            </a:pPr>
            <a:endParaRPr lang="de-DE" sz="1600" dirty="0">
              <a:cs typeface="Times New Roman" pitchFamily="18" charset="0"/>
            </a:endParaRPr>
          </a:p>
          <a:p>
            <a:pPr eaLnBrk="1" hangingPunct="1">
              <a:lnSpc>
                <a:spcPct val="80000"/>
              </a:lnSpc>
              <a:spcBef>
                <a:spcPct val="45000"/>
              </a:spcBef>
              <a:defRPr/>
            </a:pPr>
            <a:r>
              <a:rPr lang="de-DE" sz="1600" dirty="0" smtClean="0">
                <a:cs typeface="Times New Roman" pitchFamily="18" charset="0"/>
              </a:rPr>
              <a:t>Überlegen Sie zunächst, welche Schwierigkeiten im Service des Hotels aus Ihrer Sicht bestehen. Sammeln Sie mögliche Themen. </a:t>
            </a:r>
          </a:p>
          <a:p>
            <a:pPr eaLnBrk="1" hangingPunct="1">
              <a:lnSpc>
                <a:spcPct val="80000"/>
              </a:lnSpc>
              <a:spcBef>
                <a:spcPct val="45000"/>
              </a:spcBef>
              <a:defRPr/>
            </a:pPr>
            <a:r>
              <a:rPr lang="de-DE" sz="1600" dirty="0" smtClean="0">
                <a:cs typeface="Times New Roman" pitchFamily="18" charset="0"/>
              </a:rPr>
              <a:t>Diskutieren Sie dazu möglichst konkret die Ziele der Verbesserung und mögliche Lösungsansätze.</a:t>
            </a:r>
          </a:p>
          <a:p>
            <a:pPr eaLnBrk="1" hangingPunct="1">
              <a:lnSpc>
                <a:spcPct val="80000"/>
              </a:lnSpc>
              <a:spcBef>
                <a:spcPct val="45000"/>
              </a:spcBef>
              <a:defRPr/>
            </a:pPr>
            <a:r>
              <a:rPr lang="de-DE" sz="1600" dirty="0" smtClean="0">
                <a:cs typeface="Times New Roman" pitchFamily="18" charset="0"/>
              </a:rPr>
              <a:t>Überlegen Sie auch, wie überprüft werden kann, ob die Maßnahmen </a:t>
            </a:r>
            <a:r>
              <a:rPr lang="de-DE" sz="1600" dirty="0">
                <a:cs typeface="Times New Roman" pitchFamily="18" charset="0"/>
              </a:rPr>
              <a:t>W</a:t>
            </a:r>
            <a:r>
              <a:rPr lang="de-DE" sz="1600" dirty="0" smtClean="0">
                <a:cs typeface="Times New Roman" pitchFamily="18" charset="0"/>
              </a:rPr>
              <a:t>irkung gezeigt haben (Evaluation).</a:t>
            </a:r>
          </a:p>
          <a:p>
            <a:pPr eaLnBrk="1" hangingPunct="1">
              <a:lnSpc>
                <a:spcPct val="80000"/>
              </a:lnSpc>
              <a:spcBef>
                <a:spcPct val="45000"/>
              </a:spcBef>
              <a:defRPr/>
            </a:pPr>
            <a:r>
              <a:rPr lang="de-DE" sz="1600" dirty="0" smtClean="0">
                <a:cs typeface="Times New Roman" pitchFamily="18" charset="0"/>
              </a:rPr>
              <a:t>Einigen Sie sich in der Gruppe auf einen wichtigen Verbesserungsvorschlag, </a:t>
            </a:r>
            <a:br>
              <a:rPr lang="de-DE" sz="1600" dirty="0" smtClean="0">
                <a:cs typeface="Times New Roman" pitchFamily="18" charset="0"/>
              </a:rPr>
            </a:br>
            <a:r>
              <a:rPr lang="de-DE" sz="1600" dirty="0" smtClean="0">
                <a:cs typeface="Times New Roman" pitchFamily="18" charset="0"/>
              </a:rPr>
              <a:t>der anschließend im Plenum vorgestellt und diskutiert werden soll.</a:t>
            </a:r>
          </a:p>
          <a:p>
            <a:pPr eaLnBrk="1" hangingPunct="1">
              <a:lnSpc>
                <a:spcPct val="80000"/>
              </a:lnSpc>
              <a:spcBef>
                <a:spcPct val="45000"/>
              </a:spcBef>
              <a:defRPr/>
            </a:pPr>
            <a:endParaRPr lang="de-DE" sz="1600" dirty="0">
              <a:cs typeface="Times New Roman" pitchFamily="18" charset="0"/>
            </a:endParaRPr>
          </a:p>
          <a:p>
            <a:pPr eaLnBrk="1" hangingPunct="1">
              <a:lnSpc>
                <a:spcPct val="80000"/>
              </a:lnSpc>
              <a:spcBef>
                <a:spcPct val="45000"/>
              </a:spcBef>
              <a:defRPr/>
            </a:pPr>
            <a:endParaRPr lang="de-DE" sz="1600" dirty="0" smtClean="0">
              <a:cs typeface="Times New Roman" pitchFamily="18" charset="0"/>
            </a:endParaRPr>
          </a:p>
          <a:p>
            <a:pPr marL="457200" lvl="1" indent="0" eaLnBrk="1" hangingPunct="1">
              <a:lnSpc>
                <a:spcPct val="80000"/>
              </a:lnSpc>
              <a:spcBef>
                <a:spcPct val="45000"/>
              </a:spcBef>
              <a:buFontTx/>
              <a:buNone/>
              <a:defRPr/>
            </a:pPr>
            <a:endParaRPr lang="de-DE" sz="1400" dirty="0">
              <a:cs typeface="Times New Roman" pitchFamily="18" charset="0"/>
            </a:endParaRPr>
          </a:p>
        </p:txBody>
      </p:sp>
    </p:spTree>
    <p:custDataLst>
      <p:tags r:id="rId1"/>
    </p:custDataLst>
    <p:extLst>
      <p:ext uri="{BB962C8B-B14F-4D97-AF65-F5344CB8AC3E}">
        <p14:creationId xmlns:p14="http://schemas.microsoft.com/office/powerpoint/2010/main" val="4147514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0CE035A7-35E0-4CD8-837B-0D67E2577885}" type="slidenum">
              <a:rPr lang="de-DE" u="none" smtClean="0">
                <a:solidFill>
                  <a:srgbClr val="4D4D4D"/>
                </a:solidFill>
              </a:rPr>
              <a:pPr eaLnBrk="1" hangingPunct="1"/>
              <a:t>8</a:t>
            </a:fld>
            <a:endParaRPr lang="de-DE" u="none" dirty="0" smtClean="0">
              <a:solidFill>
                <a:srgbClr val="4D4D4D"/>
              </a:solidFill>
            </a:endParaRPr>
          </a:p>
        </p:txBody>
      </p:sp>
      <p:sp>
        <p:nvSpPr>
          <p:cNvPr id="9220" name="Rectangle 3"/>
          <p:cNvSpPr>
            <a:spLocks noGrp="1" noChangeArrowheads="1"/>
          </p:cNvSpPr>
          <p:nvPr>
            <p:ph type="body" idx="1"/>
            <p:custDataLst>
              <p:tags r:id="rId3"/>
            </p:custDataLst>
          </p:nvPr>
        </p:nvSpPr>
        <p:spPr>
          <a:xfrm>
            <a:off x="755650" y="1341438"/>
            <a:ext cx="8229600" cy="4078287"/>
          </a:xfrm>
        </p:spPr>
        <p:txBody>
          <a:bodyPr/>
          <a:lstStyle/>
          <a:p>
            <a:pPr marL="0" indent="0" eaLnBrk="1" hangingPunct="1">
              <a:lnSpc>
                <a:spcPct val="110000"/>
              </a:lnSpc>
              <a:spcBef>
                <a:spcPts val="600"/>
              </a:spcBef>
              <a:spcAft>
                <a:spcPts val="600"/>
              </a:spcAft>
              <a:buFontTx/>
              <a:buNone/>
              <a:defRPr/>
            </a:pPr>
            <a:r>
              <a:rPr lang="de-DE" sz="1800" b="1" dirty="0" smtClean="0">
                <a:cs typeface="Times New Roman" pitchFamily="18" charset="0"/>
              </a:rPr>
              <a:t>Das Konzept der Qualitätszirkel</a:t>
            </a:r>
            <a:endParaRPr lang="de-DE" sz="1800" b="1" dirty="0">
              <a:cs typeface="Times New Roman" pitchFamily="18" charset="0"/>
            </a:endParaRPr>
          </a:p>
          <a:p>
            <a:pPr eaLnBrk="1" hangingPunct="1">
              <a:lnSpc>
                <a:spcPct val="80000"/>
              </a:lnSpc>
              <a:spcBef>
                <a:spcPct val="45000"/>
              </a:spcBef>
              <a:defRPr/>
            </a:pPr>
            <a:r>
              <a:rPr lang="de-DE" sz="1600" dirty="0" smtClean="0">
                <a:cs typeface="Times New Roman" pitchFamily="18" charset="0"/>
              </a:rPr>
              <a:t>Bedeutendes Konzept betrieblichen Lernens</a:t>
            </a:r>
          </a:p>
          <a:p>
            <a:pPr eaLnBrk="1" hangingPunct="1">
              <a:lnSpc>
                <a:spcPct val="80000"/>
              </a:lnSpc>
              <a:spcBef>
                <a:spcPct val="45000"/>
              </a:spcBef>
              <a:defRPr/>
            </a:pPr>
            <a:r>
              <a:rPr lang="de-DE" sz="1600" dirty="0" smtClean="0">
                <a:cs typeface="Times New Roman" pitchFamily="18" charset="0"/>
              </a:rPr>
              <a:t>Probleme im Betrieb werden von einer Arbeitsgruppe aus 5 – 10 Mitarbeitern bearbeitet, z. B. um </a:t>
            </a:r>
          </a:p>
          <a:p>
            <a:pPr lvl="1" eaLnBrk="1" hangingPunct="1">
              <a:lnSpc>
                <a:spcPct val="80000"/>
              </a:lnSpc>
              <a:spcBef>
                <a:spcPct val="45000"/>
              </a:spcBef>
              <a:defRPr/>
            </a:pPr>
            <a:r>
              <a:rPr lang="de-DE" sz="1600" dirty="0" smtClean="0">
                <a:cs typeface="Times New Roman" pitchFamily="18" charset="0"/>
              </a:rPr>
              <a:t>Arbeitsabläufe zu optimieren</a:t>
            </a:r>
          </a:p>
          <a:p>
            <a:pPr lvl="1" eaLnBrk="1" hangingPunct="1">
              <a:lnSpc>
                <a:spcPct val="80000"/>
              </a:lnSpc>
              <a:spcBef>
                <a:spcPct val="45000"/>
              </a:spcBef>
              <a:defRPr/>
            </a:pPr>
            <a:r>
              <a:rPr lang="de-DE" sz="1600" dirty="0" smtClean="0">
                <a:cs typeface="Times New Roman" pitchFamily="18" charset="0"/>
              </a:rPr>
              <a:t>Qualität der Produkte und Dienstleistungen zu verbessern</a:t>
            </a:r>
          </a:p>
          <a:p>
            <a:pPr lvl="1" eaLnBrk="1" hangingPunct="1">
              <a:lnSpc>
                <a:spcPct val="80000"/>
              </a:lnSpc>
              <a:spcBef>
                <a:spcPct val="45000"/>
              </a:spcBef>
              <a:defRPr/>
            </a:pPr>
            <a:r>
              <a:rPr lang="de-DE" sz="1600" dirty="0" smtClean="0">
                <a:cs typeface="Times New Roman" pitchFamily="18" charset="0"/>
              </a:rPr>
              <a:t>neue Verfahren zu entwickeln</a:t>
            </a:r>
          </a:p>
          <a:p>
            <a:pPr eaLnBrk="1" hangingPunct="1">
              <a:lnSpc>
                <a:spcPct val="80000"/>
              </a:lnSpc>
              <a:spcBef>
                <a:spcPct val="45000"/>
              </a:spcBef>
              <a:defRPr/>
            </a:pPr>
            <a:r>
              <a:rPr lang="de-DE" sz="1600" dirty="0" smtClean="0">
                <a:cs typeface="Times New Roman" pitchFamily="18" charset="0"/>
              </a:rPr>
              <a:t>Themen werden nicht von oben vorgegeben, sondern von Beteiligten bestimmt</a:t>
            </a:r>
          </a:p>
          <a:p>
            <a:pPr marL="0" indent="0" eaLnBrk="1" hangingPunct="1">
              <a:lnSpc>
                <a:spcPct val="80000"/>
              </a:lnSpc>
              <a:spcBef>
                <a:spcPct val="45000"/>
              </a:spcBef>
              <a:buFontTx/>
              <a:buNone/>
              <a:defRPr/>
            </a:pPr>
            <a:endParaRPr lang="de-DE" sz="1600" dirty="0" smtClean="0">
              <a:cs typeface="Times New Roman" pitchFamily="18" charset="0"/>
            </a:endParaRPr>
          </a:p>
          <a:p>
            <a:pPr marL="0" indent="0" eaLnBrk="1" hangingPunct="1">
              <a:lnSpc>
                <a:spcPct val="110000"/>
              </a:lnSpc>
              <a:spcBef>
                <a:spcPts val="600"/>
              </a:spcBef>
              <a:spcAft>
                <a:spcPts val="600"/>
              </a:spcAft>
              <a:buFontTx/>
              <a:buNone/>
              <a:defRPr/>
            </a:pPr>
            <a:r>
              <a:rPr lang="de-DE" sz="1600" b="1" dirty="0" smtClean="0">
                <a:cs typeface="Times New Roman" pitchFamily="18" charset="0"/>
              </a:rPr>
              <a:t>Nutzen: </a:t>
            </a:r>
          </a:p>
          <a:p>
            <a:pPr eaLnBrk="1" hangingPunct="1">
              <a:lnSpc>
                <a:spcPct val="80000"/>
              </a:lnSpc>
              <a:spcBef>
                <a:spcPct val="45000"/>
              </a:spcBef>
              <a:defRPr/>
            </a:pPr>
            <a:r>
              <a:rPr lang="de-DE" sz="1600" dirty="0" smtClean="0">
                <a:cs typeface="Times New Roman" pitchFamily="18" charset="0"/>
              </a:rPr>
              <a:t>Problemlösepotenzial der Mitarbeiter/innen nutzen</a:t>
            </a:r>
          </a:p>
          <a:p>
            <a:pPr eaLnBrk="1" hangingPunct="1">
              <a:lnSpc>
                <a:spcPct val="80000"/>
              </a:lnSpc>
              <a:spcBef>
                <a:spcPct val="45000"/>
              </a:spcBef>
              <a:defRPr/>
            </a:pPr>
            <a:r>
              <a:rPr lang="de-DE" sz="1600" dirty="0" smtClean="0">
                <a:cs typeface="Times New Roman" pitchFamily="18" charset="0"/>
              </a:rPr>
              <a:t>Akzeptanz von Veränderungen gewährleisten</a:t>
            </a:r>
            <a:endParaRPr lang="de-DE" sz="1600" dirty="0">
              <a:cs typeface="Times New Roman" pitchFamily="18" charset="0"/>
            </a:endParaRPr>
          </a:p>
        </p:txBody>
      </p:sp>
      <p:sp>
        <p:nvSpPr>
          <p:cNvPr id="7" name="Rectangle 2"/>
          <p:cNvSpPr>
            <a:spLocks noGrp="1" noChangeArrowheads="1"/>
          </p:cNvSpPr>
          <p:nvPr>
            <p:ph type="title"/>
            <p:custDataLst>
              <p:tags r:id="rId4"/>
            </p:custDataLst>
          </p:nvPr>
        </p:nvSpPr>
        <p:spPr>
          <a:xfrm>
            <a:off x="0" y="152400"/>
            <a:ext cx="9144000" cy="762000"/>
          </a:xfrm>
        </p:spPr>
        <p:txBody>
          <a:bodyPr/>
          <a:lstStyle/>
          <a:p>
            <a:pPr eaLnBrk="1" hangingPunct="1"/>
            <a:r>
              <a:rPr lang="ru-RU" b="1" dirty="0" smtClean="0">
                <a:solidFill>
                  <a:schemeClr val="tx1"/>
                </a:solidFill>
              </a:rPr>
              <a:t>Примеры применения работы в группах</a:t>
            </a:r>
            <a:r>
              <a:rPr lang="de-DE" b="1" dirty="0" smtClean="0">
                <a:solidFill>
                  <a:schemeClr val="tx1"/>
                </a:solidFill>
              </a:rPr>
              <a:t>- Anwendungsbeispiel Gruppenarbeit</a:t>
            </a:r>
          </a:p>
        </p:txBody>
      </p:sp>
    </p:spTree>
    <p:custDataLst>
      <p:tags r:id="rId1"/>
    </p:custDataLst>
    <p:extLst>
      <p:ext uri="{BB962C8B-B14F-4D97-AF65-F5344CB8AC3E}">
        <p14:creationId xmlns:p14="http://schemas.microsoft.com/office/powerpoint/2010/main" val="1683215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3"/>
          <p:cNvSpPr>
            <a:spLocks noGrp="1"/>
          </p:cNvSpPr>
          <p:nvPr>
            <p:ph type="ftr" sz="quarter" idx="10"/>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20000"/>
              </a:spcBef>
              <a:spcAft>
                <a:spcPct val="0"/>
              </a:spcAft>
              <a:buChar char="•"/>
              <a:defRPr u="sng">
                <a:solidFill>
                  <a:schemeClr val="tx1"/>
                </a:solidFill>
                <a:latin typeface="Arial" charset="0"/>
              </a:defRPr>
            </a:lvl6pPr>
            <a:lvl7pPr marL="2971800" indent="-228600" eaLnBrk="0" fontAlgn="base" hangingPunct="0">
              <a:spcBef>
                <a:spcPct val="20000"/>
              </a:spcBef>
              <a:spcAft>
                <a:spcPct val="0"/>
              </a:spcAft>
              <a:buChar char="•"/>
              <a:defRPr u="sng">
                <a:solidFill>
                  <a:schemeClr val="tx1"/>
                </a:solidFill>
                <a:latin typeface="Arial" charset="0"/>
              </a:defRPr>
            </a:lvl7pPr>
            <a:lvl8pPr marL="3429000" indent="-228600" eaLnBrk="0" fontAlgn="base" hangingPunct="0">
              <a:spcBef>
                <a:spcPct val="20000"/>
              </a:spcBef>
              <a:spcAft>
                <a:spcPct val="0"/>
              </a:spcAft>
              <a:buChar char="•"/>
              <a:defRPr u="sng">
                <a:solidFill>
                  <a:schemeClr val="tx1"/>
                </a:solidFill>
                <a:latin typeface="Arial" charset="0"/>
              </a:defRPr>
            </a:lvl8pPr>
            <a:lvl9pPr marL="3886200" indent="-228600" eaLnBrk="0" fontAlgn="base" hangingPunct="0">
              <a:spcBef>
                <a:spcPct val="20000"/>
              </a:spcBef>
              <a:spcAft>
                <a:spcPct val="0"/>
              </a:spcAft>
              <a:buChar char="•"/>
              <a:defRPr u="sng">
                <a:solidFill>
                  <a:schemeClr val="tx1"/>
                </a:solidFill>
                <a:latin typeface="Arial" charset="0"/>
              </a:defRPr>
            </a:lvl9pPr>
          </a:lstStyle>
          <a:p>
            <a:pPr eaLnBrk="1" hangingPunct="1"/>
            <a:r>
              <a:rPr lang="de-DE" u="none" dirty="0">
                <a:solidFill>
                  <a:srgbClr val="4D4D4D"/>
                </a:solidFill>
              </a:rPr>
              <a:t>Prof. Dr. Niclas Schaper, Elena </a:t>
            </a:r>
            <a:r>
              <a:rPr lang="de-DE" u="none" dirty="0" smtClean="0">
                <a:solidFill>
                  <a:srgbClr val="4D4D4D"/>
                </a:solidFill>
              </a:rPr>
              <a:t>Bender</a:t>
            </a:r>
          </a:p>
          <a:p>
            <a:pPr eaLnBrk="1" hangingPunct="1"/>
            <a:r>
              <a:rPr lang="de-DE" u="none" dirty="0" smtClean="0">
                <a:solidFill>
                  <a:srgbClr val="4D4D4D"/>
                </a:solidFill>
              </a:rPr>
              <a:t>Folie </a:t>
            </a:r>
            <a:fld id="{9B8D4F90-D582-4428-93ED-0468551806D6}" type="slidenum">
              <a:rPr lang="de-DE" u="none" smtClean="0">
                <a:solidFill>
                  <a:srgbClr val="4D4D4D"/>
                </a:solidFill>
              </a:rPr>
              <a:pPr eaLnBrk="1" hangingPunct="1"/>
              <a:t>9</a:t>
            </a:fld>
            <a:endParaRPr lang="de-DE" u="none" dirty="0" smtClean="0">
              <a:solidFill>
                <a:srgbClr val="4D4D4D"/>
              </a:solidFill>
            </a:endParaRPr>
          </a:p>
        </p:txBody>
      </p:sp>
      <p:sp>
        <p:nvSpPr>
          <p:cNvPr id="26627" name="Rectangle 2"/>
          <p:cNvSpPr>
            <a:spLocks noGrp="1" noChangeArrowheads="1"/>
          </p:cNvSpPr>
          <p:nvPr>
            <p:ph type="title"/>
            <p:custDataLst>
              <p:tags r:id="rId3"/>
            </p:custDataLst>
          </p:nvPr>
        </p:nvSpPr>
        <p:spPr>
          <a:xfrm>
            <a:off x="457200" y="152400"/>
            <a:ext cx="8229600" cy="762000"/>
          </a:xfrm>
        </p:spPr>
        <p:txBody>
          <a:bodyPr/>
          <a:lstStyle/>
          <a:p>
            <a:pPr eaLnBrk="1" hangingPunct="1"/>
            <a:r>
              <a:rPr lang="ru-RU" sz="2400" b="1" dirty="0" smtClean="0"/>
              <a:t>Работа в группах</a:t>
            </a:r>
            <a:r>
              <a:rPr lang="de-DE" sz="2400" b="1" dirty="0" smtClean="0"/>
              <a:t> – Gruppenarbeit Qualitätszirkel</a:t>
            </a:r>
          </a:p>
        </p:txBody>
      </p:sp>
      <p:sp>
        <p:nvSpPr>
          <p:cNvPr id="26628" name="Rectangle 3"/>
          <p:cNvSpPr>
            <a:spLocks noGrp="1" noChangeArrowheads="1"/>
          </p:cNvSpPr>
          <p:nvPr>
            <p:ph type="body" idx="1"/>
            <p:custDataLst>
              <p:tags r:id="rId4"/>
            </p:custDataLst>
          </p:nvPr>
        </p:nvSpPr>
        <p:spPr>
          <a:xfrm>
            <a:off x="468313" y="1341438"/>
            <a:ext cx="8229600" cy="4078287"/>
          </a:xfrm>
        </p:spPr>
        <p:txBody>
          <a:bodyPr/>
          <a:lstStyle/>
          <a:p>
            <a:pPr marL="0" indent="0" eaLnBrk="1" hangingPunct="1">
              <a:lnSpc>
                <a:spcPct val="80000"/>
              </a:lnSpc>
              <a:spcBef>
                <a:spcPct val="45000"/>
              </a:spcBef>
              <a:buFontTx/>
              <a:buNone/>
            </a:pPr>
            <a:r>
              <a:rPr lang="de-DE" sz="1800" b="1" smtClean="0">
                <a:cs typeface="Times New Roman" pitchFamily="18" charset="0"/>
              </a:rPr>
              <a:t>Qualitätszirkel im Hotelbetrieb</a:t>
            </a:r>
          </a:p>
          <a:p>
            <a:pPr marL="0" indent="0" eaLnBrk="1" hangingPunct="1">
              <a:lnSpc>
                <a:spcPct val="80000"/>
              </a:lnSpc>
              <a:spcBef>
                <a:spcPct val="45000"/>
              </a:spcBef>
              <a:buFontTx/>
              <a:buNone/>
            </a:pPr>
            <a:endParaRPr lang="de-DE" sz="1800" b="1" smtClean="0">
              <a:cs typeface="Times New Roman" pitchFamily="18" charset="0"/>
            </a:endParaRPr>
          </a:p>
        </p:txBody>
      </p:sp>
      <p:graphicFrame>
        <p:nvGraphicFramePr>
          <p:cNvPr id="4" name="Diagramm 3"/>
          <p:cNvGraphicFramePr/>
          <p:nvPr/>
        </p:nvGraphicFramePr>
        <p:xfrm>
          <a:off x="-2412776" y="1628800"/>
          <a:ext cx="14401600" cy="48245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282936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1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0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01.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102.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103.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10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0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0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0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0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0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1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1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1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1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1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15.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116.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117.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118.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11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0.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121.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122.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12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2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3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3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3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3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34.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135.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136.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137.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13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39.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1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0.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141.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14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4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5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5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5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53.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154.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155.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156.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15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58.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159.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1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0.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16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6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7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7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72.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173.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174.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175.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17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77.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178.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179.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1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8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9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191.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192.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193.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194.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195.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196.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197.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198.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199.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20.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200.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01.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02.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03.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04.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05.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06.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07.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08.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09.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1.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210.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11.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12.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13.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14.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15.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16.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17.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18.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19.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2.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220.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21.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22.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23.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24.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25.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26.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27.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28.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29.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3.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230.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31.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32.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33.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34.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35.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36.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37.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38.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39.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240.xml><?xml version="1.0" encoding="utf-8"?>
<p:tagLst xmlns:a="http://schemas.openxmlformats.org/drawingml/2006/main" xmlns:r="http://schemas.openxmlformats.org/officeDocument/2006/relationships" xmlns:p="http://schemas.openxmlformats.org/presentationml/2006/main">
  <p:tag name="DVSECTIONID" val="1AG5kJdSX7dFHeSYzqZLZz"/>
</p:tagLst>
</file>

<file path=ppt/tags/tag241.xml><?xml version="1.0" encoding="utf-8"?>
<p:tagLst xmlns:a="http://schemas.openxmlformats.org/drawingml/2006/main" xmlns:r="http://schemas.openxmlformats.org/officeDocument/2006/relationships" xmlns:p="http://schemas.openxmlformats.org/presentationml/2006/main">
  <p:tag name="DVSHAPEID" val="V3RBmgNXYKDA8eZtI57obK"/>
</p:tagLst>
</file>

<file path=ppt/tags/tag242.xml><?xml version="1.0" encoding="utf-8"?>
<p:tagLst xmlns:a="http://schemas.openxmlformats.org/drawingml/2006/main" xmlns:r="http://schemas.openxmlformats.org/officeDocument/2006/relationships" xmlns:p="http://schemas.openxmlformats.org/presentationml/2006/main">
  <p:tag name="DVSHAPEID" val="PpLuBl2BsqPuKNlQMYNyLY"/>
</p:tagLst>
</file>

<file path=ppt/tags/tag243.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44.xml><?xml version="1.0" encoding="utf-8"?>
<p:tagLst xmlns:a="http://schemas.openxmlformats.org/drawingml/2006/main" xmlns:r="http://schemas.openxmlformats.org/officeDocument/2006/relationships" xmlns:p="http://schemas.openxmlformats.org/presentationml/2006/main">
  <p:tag name="DVSECTIONID" val="F18Qa8nbMHgOv190o4vbFp"/>
</p:tagLst>
</file>

<file path=ppt/tags/tag245.xml><?xml version="1.0" encoding="utf-8"?>
<p:tagLst xmlns:a="http://schemas.openxmlformats.org/drawingml/2006/main" xmlns:r="http://schemas.openxmlformats.org/officeDocument/2006/relationships" xmlns:p="http://schemas.openxmlformats.org/presentationml/2006/main">
  <p:tag name="DVSHAPEID" val="PpLuBl2BsqPuKNlQMYNyLY"/>
</p:tagLst>
</file>

<file path=ppt/tags/tag246.xml><?xml version="1.0" encoding="utf-8"?>
<p:tagLst xmlns:a="http://schemas.openxmlformats.org/drawingml/2006/main" xmlns:r="http://schemas.openxmlformats.org/officeDocument/2006/relationships" xmlns:p="http://schemas.openxmlformats.org/presentationml/2006/main">
  <p:tag name="DVSHAPEID" val="aAAU0VjlDnGKjY4e3WXa0G"/>
</p:tagLst>
</file>

<file path=ppt/tags/tag247.xml><?xml version="1.0" encoding="utf-8"?>
<p:tagLst xmlns:a="http://schemas.openxmlformats.org/drawingml/2006/main" xmlns:r="http://schemas.openxmlformats.org/officeDocument/2006/relationships" xmlns:p="http://schemas.openxmlformats.org/presentationml/2006/main">
  <p:tag name="DVSHAPEID" val="alZ9ZCx4A44xuTCdRmOf0C"/>
</p:tagLst>
</file>

<file path=ppt/tags/tag248.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49.xml><?xml version="1.0" encoding="utf-8"?>
<p:tagLst xmlns:a="http://schemas.openxmlformats.org/drawingml/2006/main" xmlns:r="http://schemas.openxmlformats.org/officeDocument/2006/relationships" xmlns:p="http://schemas.openxmlformats.org/presentationml/2006/main">
  <p:tag name="DVSECTIONID" val="MRpFWViGu17rUEWtz5uLkv"/>
</p:tagLst>
</file>

<file path=ppt/tags/tag25.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250.xml><?xml version="1.0" encoding="utf-8"?>
<p:tagLst xmlns:a="http://schemas.openxmlformats.org/drawingml/2006/main" xmlns:r="http://schemas.openxmlformats.org/officeDocument/2006/relationships" xmlns:p="http://schemas.openxmlformats.org/presentationml/2006/main">
  <p:tag name="DVSHAPEID" val="FLtaBQ5AlLGyahL6EQfJP7"/>
</p:tagLst>
</file>

<file path=ppt/tags/tag251.xml><?xml version="1.0" encoding="utf-8"?>
<p:tagLst xmlns:a="http://schemas.openxmlformats.org/drawingml/2006/main" xmlns:r="http://schemas.openxmlformats.org/officeDocument/2006/relationships" xmlns:p="http://schemas.openxmlformats.org/presentationml/2006/main">
  <p:tag name="DVSHAPEID" val="l1uoh0r7rrPz1BpN4XLECq"/>
</p:tagLst>
</file>

<file path=ppt/tags/tag252.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53.xml><?xml version="1.0" encoding="utf-8"?>
<p:tagLst xmlns:a="http://schemas.openxmlformats.org/drawingml/2006/main" xmlns:r="http://schemas.openxmlformats.org/officeDocument/2006/relationships" xmlns:p="http://schemas.openxmlformats.org/presentationml/2006/main">
  <p:tag name="DVSECTIONID" val="pTJQOy2UgNUffhrvbsS6cf"/>
</p:tagLst>
</file>

<file path=ppt/tags/tag254.xml><?xml version="1.0" encoding="utf-8"?>
<p:tagLst xmlns:a="http://schemas.openxmlformats.org/drawingml/2006/main" xmlns:r="http://schemas.openxmlformats.org/officeDocument/2006/relationships" xmlns:p="http://schemas.openxmlformats.org/presentationml/2006/main">
  <p:tag name="DVSHAPEID" val="JBg9HRLiYbvUeDkEVC4u7M"/>
</p:tagLst>
</file>

<file path=ppt/tags/tag255.xml><?xml version="1.0" encoding="utf-8"?>
<p:tagLst xmlns:a="http://schemas.openxmlformats.org/drawingml/2006/main" xmlns:r="http://schemas.openxmlformats.org/officeDocument/2006/relationships" xmlns:p="http://schemas.openxmlformats.org/presentationml/2006/main">
  <p:tag name="DVSHAPEID" val="MtbW6RpGun7x7snV7cb15A"/>
</p:tagLst>
</file>

<file path=ppt/tags/tag256.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57.xml><?xml version="1.0" encoding="utf-8"?>
<p:tagLst xmlns:a="http://schemas.openxmlformats.org/drawingml/2006/main" xmlns:r="http://schemas.openxmlformats.org/officeDocument/2006/relationships" xmlns:p="http://schemas.openxmlformats.org/presentationml/2006/main">
  <p:tag name="DVSECTIONID" val="pTJQOy2UgNUffhrvbsS6cf"/>
</p:tagLst>
</file>

<file path=ppt/tags/tag258.xml><?xml version="1.0" encoding="utf-8"?>
<p:tagLst xmlns:a="http://schemas.openxmlformats.org/drawingml/2006/main" xmlns:r="http://schemas.openxmlformats.org/officeDocument/2006/relationships" xmlns:p="http://schemas.openxmlformats.org/presentationml/2006/main">
  <p:tag name="DVSHAPEID" val="JBg9HRLiYbvUeDkEVC4u7M"/>
</p:tagLst>
</file>

<file path=ppt/tags/tag259.xml><?xml version="1.0" encoding="utf-8"?>
<p:tagLst xmlns:a="http://schemas.openxmlformats.org/drawingml/2006/main" xmlns:r="http://schemas.openxmlformats.org/officeDocument/2006/relationships" xmlns:p="http://schemas.openxmlformats.org/presentationml/2006/main">
  <p:tag name="DVSHAPEID" val="MtbW6RpGun7x7snV7cb15A"/>
</p:tagLst>
</file>

<file path=ppt/tags/tag26.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260.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61.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62.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63.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64.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65.xml><?xml version="1.0" encoding="utf-8"?>
<p:tagLst xmlns:a="http://schemas.openxmlformats.org/drawingml/2006/main" xmlns:r="http://schemas.openxmlformats.org/officeDocument/2006/relationships" xmlns:p="http://schemas.openxmlformats.org/presentationml/2006/main">
  <p:tag name="DVSECTIONID" val="pTJQOy2UgNUffhrvbsS6cf"/>
</p:tagLst>
</file>

<file path=ppt/tags/tag266.xml><?xml version="1.0" encoding="utf-8"?>
<p:tagLst xmlns:a="http://schemas.openxmlformats.org/drawingml/2006/main" xmlns:r="http://schemas.openxmlformats.org/officeDocument/2006/relationships" xmlns:p="http://schemas.openxmlformats.org/presentationml/2006/main">
  <p:tag name="DVSHAPEID" val="JBg9HRLiYbvUeDkEVC4u7M"/>
</p:tagLst>
</file>

<file path=ppt/tags/tag267.xml><?xml version="1.0" encoding="utf-8"?>
<p:tagLst xmlns:a="http://schemas.openxmlformats.org/drawingml/2006/main" xmlns:r="http://schemas.openxmlformats.org/officeDocument/2006/relationships" xmlns:p="http://schemas.openxmlformats.org/presentationml/2006/main">
  <p:tag name="DVSHAPEID" val="MtbW6RpGun7x7snV7cb15A"/>
</p:tagLst>
</file>

<file path=ppt/tags/tag268.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69.xml><?xml version="1.0" encoding="utf-8"?>
<p:tagLst xmlns:a="http://schemas.openxmlformats.org/drawingml/2006/main" xmlns:r="http://schemas.openxmlformats.org/officeDocument/2006/relationships" xmlns:p="http://schemas.openxmlformats.org/presentationml/2006/main">
  <p:tag name="DVSECTIONID" val="pTJQOy2UgNUffhrvbsS6cf"/>
</p:tagLst>
</file>

<file path=ppt/tags/tag27.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270.xml><?xml version="1.0" encoding="utf-8"?>
<p:tagLst xmlns:a="http://schemas.openxmlformats.org/drawingml/2006/main" xmlns:r="http://schemas.openxmlformats.org/officeDocument/2006/relationships" xmlns:p="http://schemas.openxmlformats.org/presentationml/2006/main">
  <p:tag name="DVSHAPEID" val="JBg9HRLiYbvUeDkEVC4u7M"/>
</p:tagLst>
</file>

<file path=ppt/tags/tag271.xml><?xml version="1.0" encoding="utf-8"?>
<p:tagLst xmlns:a="http://schemas.openxmlformats.org/drawingml/2006/main" xmlns:r="http://schemas.openxmlformats.org/officeDocument/2006/relationships" xmlns:p="http://schemas.openxmlformats.org/presentationml/2006/main">
  <p:tag name="DVSHAPEID" val="MtbW6RpGun7x7snV7cb15A"/>
</p:tagLst>
</file>

<file path=ppt/tags/tag272.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73.xml><?xml version="1.0" encoding="utf-8"?>
<p:tagLst xmlns:a="http://schemas.openxmlformats.org/drawingml/2006/main" xmlns:r="http://schemas.openxmlformats.org/officeDocument/2006/relationships" xmlns:p="http://schemas.openxmlformats.org/presentationml/2006/main">
  <p:tag name="DVSECTIONID" val="pTJQOy2UgNUffhrvbsS6cf"/>
</p:tagLst>
</file>

<file path=ppt/tags/tag274.xml><?xml version="1.0" encoding="utf-8"?>
<p:tagLst xmlns:a="http://schemas.openxmlformats.org/drawingml/2006/main" xmlns:r="http://schemas.openxmlformats.org/officeDocument/2006/relationships" xmlns:p="http://schemas.openxmlformats.org/presentationml/2006/main">
  <p:tag name="DVSHAPEID" val="JBg9HRLiYbvUeDkEVC4u7M"/>
</p:tagLst>
</file>

<file path=ppt/tags/tag275.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76.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77.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78.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79.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280.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81.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82.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83.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84.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85.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86.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87.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88.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89.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290.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91.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92.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93.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94.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95.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296.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297.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298.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299.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3.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3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00.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301.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302.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303.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304.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305.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306.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307.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308.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309.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3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10.xml><?xml version="1.0" encoding="utf-8"?>
<p:tagLst xmlns:a="http://schemas.openxmlformats.org/drawingml/2006/main" xmlns:r="http://schemas.openxmlformats.org/officeDocument/2006/relationships" xmlns:p="http://schemas.openxmlformats.org/presentationml/2006/main">
  <p:tag name="DVSECTIONID" val="GNCxok2LixrFufTJeZFamO"/>
</p:tagLst>
</file>

<file path=ppt/tags/tag311.xml><?xml version="1.0" encoding="utf-8"?>
<p:tagLst xmlns:a="http://schemas.openxmlformats.org/drawingml/2006/main" xmlns:r="http://schemas.openxmlformats.org/officeDocument/2006/relationships" xmlns:p="http://schemas.openxmlformats.org/presentationml/2006/main">
  <p:tag name="DVSHAPEID" val="1LZAIYW8TfOUrlkixgN8RM"/>
</p:tagLst>
</file>

<file path=ppt/tags/tag312.xml><?xml version="1.0" encoding="utf-8"?>
<p:tagLst xmlns:a="http://schemas.openxmlformats.org/drawingml/2006/main" xmlns:r="http://schemas.openxmlformats.org/officeDocument/2006/relationships" xmlns:p="http://schemas.openxmlformats.org/presentationml/2006/main">
  <p:tag name="DVSHAPEID" val="oHS9RBzR2H91lQtNC8bVE5"/>
</p:tagLst>
</file>

<file path=ppt/tags/tag313.xml><?xml version="1.0" encoding="utf-8"?>
<p:tagLst xmlns:a="http://schemas.openxmlformats.org/drawingml/2006/main" xmlns:r="http://schemas.openxmlformats.org/officeDocument/2006/relationships" xmlns:p="http://schemas.openxmlformats.org/presentationml/2006/main">
  <p:tag name="DVSHAPEID" val="kRR5XACPPNcenhIz7ly1d6"/>
</p:tagLst>
</file>

<file path=ppt/tags/tag3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39.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4.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40.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41.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42.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4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44.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45.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46.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4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4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4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58.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59.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6.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60.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61.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6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63.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64.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65.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6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6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6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6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7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77.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78.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79.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8.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80.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ags/tag8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82.xml><?xml version="1.0" encoding="utf-8"?>
<p:tagLst xmlns:a="http://schemas.openxmlformats.org/drawingml/2006/main" xmlns:r="http://schemas.openxmlformats.org/officeDocument/2006/relationships" xmlns:p="http://schemas.openxmlformats.org/presentationml/2006/main">
  <p:tag name="DVSHAPEID" val="9qMw4iUDLomZljt2vpcFSP"/>
</p:tagLst>
</file>

<file path=ppt/tags/tag83.xml><?xml version="1.0" encoding="utf-8"?>
<p:tagLst xmlns:a="http://schemas.openxmlformats.org/drawingml/2006/main" xmlns:r="http://schemas.openxmlformats.org/officeDocument/2006/relationships" xmlns:p="http://schemas.openxmlformats.org/presentationml/2006/main">
  <p:tag name="DVSHAPEID" val="NypRU5iws17U63rHuWQIi6"/>
</p:tagLst>
</file>

<file path=ppt/tags/tag84.xml><?xml version="1.0" encoding="utf-8"?>
<p:tagLst xmlns:a="http://schemas.openxmlformats.org/drawingml/2006/main" xmlns:r="http://schemas.openxmlformats.org/officeDocument/2006/relationships" xmlns:p="http://schemas.openxmlformats.org/presentationml/2006/main">
  <p:tag name="DVSHAPEID" val="0dIPWLQOq9zkCd6dnPleWk"/>
</p:tagLst>
</file>

<file path=ppt/tags/tag8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86.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87.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88.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8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0.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1.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2.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3.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4.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5.xml><?xml version="1.0" encoding="utf-8"?>
<p:tagLst xmlns:a="http://schemas.openxmlformats.org/drawingml/2006/main" xmlns:r="http://schemas.openxmlformats.org/officeDocument/2006/relationships" xmlns:p="http://schemas.openxmlformats.org/presentationml/2006/main">
  <p:tag name="DVSHAPEID" val="mgtddzfLm4vmc39pNldCOr"/>
</p:tagLst>
</file>

<file path=ppt/tags/tag96.xml><?xml version="1.0" encoding="utf-8"?>
<p:tagLst xmlns:a="http://schemas.openxmlformats.org/drawingml/2006/main" xmlns:r="http://schemas.openxmlformats.org/officeDocument/2006/relationships" xmlns:p="http://schemas.openxmlformats.org/presentationml/2006/main">
  <p:tag name="DVSHAPEID" val="EB2TD8hVzXK7KU9c4x3AlA"/>
</p:tagLst>
</file>

<file path=ppt/tags/tag97.xml><?xml version="1.0" encoding="utf-8"?>
<p:tagLst xmlns:a="http://schemas.openxmlformats.org/drawingml/2006/main" xmlns:r="http://schemas.openxmlformats.org/officeDocument/2006/relationships" xmlns:p="http://schemas.openxmlformats.org/presentationml/2006/main">
  <p:tag name="DVSHAPEID" val="SkKEMRbWSJb3kcWlyBa6HA"/>
</p:tagLst>
</file>

<file path=ppt/tags/tag98.xml><?xml version="1.0" encoding="utf-8"?>
<p:tagLst xmlns:a="http://schemas.openxmlformats.org/drawingml/2006/main" xmlns:r="http://schemas.openxmlformats.org/officeDocument/2006/relationships" xmlns:p="http://schemas.openxmlformats.org/presentationml/2006/main">
  <p:tag name="DVSHAPEID" val="o8KIm44c4eH3II8YmpKD41"/>
</p:tagLst>
</file>

<file path=ppt/tags/tag99.xml><?xml version="1.0" encoding="utf-8"?>
<p:tagLst xmlns:a="http://schemas.openxmlformats.org/drawingml/2006/main" xmlns:r="http://schemas.openxmlformats.org/officeDocument/2006/relationships" xmlns:p="http://schemas.openxmlformats.org/presentationml/2006/main">
  <p:tag name="DVSHAPEID" val="WHzXgJYrqfTiVCU3v6RFEW"/>
</p:tagLst>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tandarddesign">
  <a:themeElements>
    <a:clrScheme name="">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E2E2FF"/>
      </a:accent5>
      <a:accent6>
        <a:srgbClr val="2D2DB9"/>
      </a:accent6>
      <a:hlink>
        <a:srgbClr val="CC66FF"/>
      </a:hlink>
      <a:folHlink>
        <a:srgbClr val="B2B2B2"/>
      </a:folHlink>
    </a:clrScheme>
    <a:fontScheme name="Standarddesign">
      <a:majorFont>
        <a:latin typeface="Tahom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100000"/>
          </a:lnSpc>
          <a:spcBef>
            <a:spcPct val="20000"/>
          </a:spcBef>
          <a:spcAft>
            <a:spcPct val="0"/>
          </a:spcAft>
          <a:buClrTx/>
          <a:buSzTx/>
          <a:buFontTx/>
          <a:buAutoNum type="arabicPeriod"/>
          <a:tabLst/>
          <a:defRPr kumimoji="0" lang="de-DE" sz="1800" b="0" i="0" u="sng"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2386</Words>
  <Application>Microsoft Office PowerPoint</Application>
  <PresentationFormat>Bildschirmpräsentation (4:3)</PresentationFormat>
  <Paragraphs>464</Paragraphs>
  <Slides>32</Slides>
  <Notes>0</Notes>
  <HiddenSlides>2</HiddenSlides>
  <MMClips>0</MMClips>
  <ScaleCrop>false</ScaleCrop>
  <HeadingPairs>
    <vt:vector size="4" baseType="variant">
      <vt:variant>
        <vt:lpstr>Design</vt:lpstr>
      </vt:variant>
      <vt:variant>
        <vt:i4>10</vt:i4>
      </vt:variant>
      <vt:variant>
        <vt:lpstr>Folientitel</vt:lpstr>
      </vt:variant>
      <vt:variant>
        <vt:i4>32</vt:i4>
      </vt:variant>
    </vt:vector>
  </HeadingPairs>
  <TitlesOfParts>
    <vt:vector size="42" baseType="lpstr">
      <vt:lpstr>Standarddesign</vt:lpstr>
      <vt:lpstr>1_Standarddesign</vt:lpstr>
      <vt:lpstr>2_Standarddesign</vt:lpstr>
      <vt:lpstr>3_Standarddesign</vt:lpstr>
      <vt:lpstr>4_Standarddesign</vt:lpstr>
      <vt:lpstr>5_Standarddesign</vt:lpstr>
      <vt:lpstr>6_Standarddesign</vt:lpstr>
      <vt:lpstr>7_Standarddesign</vt:lpstr>
      <vt:lpstr>8_Standarddesign</vt:lpstr>
      <vt:lpstr>9_Standarddesign</vt:lpstr>
      <vt:lpstr>Функции избранных методов обучения:  Funktionen ausgewählter Lehrmethoden  </vt:lpstr>
      <vt:lpstr>Контекст проекта – Anforderungs-/Bedarfsanalyse</vt:lpstr>
      <vt:lpstr>Handlungs-/kompetenzorientierte Didaktik</vt:lpstr>
      <vt:lpstr>Концепция обучения – Constructive Alignment Prinzip</vt:lpstr>
      <vt:lpstr>Работа в группах - Gruppenarbeit</vt:lpstr>
      <vt:lpstr>Работа в группах -Gruppenarbeit</vt:lpstr>
      <vt:lpstr>Работа в группах – Gruppenarbeit Qualitätszirkel</vt:lpstr>
      <vt:lpstr>Примеры применения работы в группах- Anwendungsbeispiel Gruppenarbeit</vt:lpstr>
      <vt:lpstr>Работа в группах – Gruppenarbeit Qualitätszirkel</vt:lpstr>
      <vt:lpstr>Организация работы в группах - Gestaltung</vt:lpstr>
      <vt:lpstr>Работа в группах –  Prüfungsaspekte bei Gruppenarbeit</vt:lpstr>
      <vt:lpstr> Fallstudienanalyse </vt:lpstr>
      <vt:lpstr> Fallstudienanalyse </vt:lpstr>
      <vt:lpstr>Beispiel für Fallstudien-Aufgabenstellung: Unternehmensszenario</vt:lpstr>
      <vt:lpstr>Aufgabenstellung einer Fallstudie</vt:lpstr>
      <vt:lpstr>Vorbereitung der Fallstudienlösung</vt:lpstr>
      <vt:lpstr>Prüfungsaspekte bei Fallstudien</vt:lpstr>
      <vt:lpstr>PowerPoint-Präsentation</vt:lpstr>
      <vt:lpstr>Работа в группах –  Gruppenarbeit Qualitätszirkel</vt:lpstr>
      <vt:lpstr>Schriftliche Reflexion  (Nachbereitung zu überfachlichen Kompetenzen)</vt:lpstr>
      <vt:lpstr>Prüfungskriterien Fallstudienanalyse</vt:lpstr>
      <vt:lpstr>Prüfungsformen </vt:lpstr>
      <vt:lpstr>Избранные методы и формы обучения</vt:lpstr>
      <vt:lpstr>PowerPoint-Präsentation</vt:lpstr>
      <vt:lpstr>Prüfungsformate und Funktionen</vt:lpstr>
      <vt:lpstr>Prüfungsformate und Funktionen</vt:lpstr>
      <vt:lpstr>Prüfungsformate und Funktionen</vt:lpstr>
      <vt:lpstr>Примеры применения работы в группах- Anwendungsbeispiele Gruppenarbeit</vt:lpstr>
      <vt:lpstr>Ролевые игры - Rollenspiel</vt:lpstr>
      <vt:lpstr>Ролевые игры - Rollenspiel</vt:lpstr>
      <vt:lpstr>Пример применения ролевых игр – Anwendungsbeispiele Rollenspiel</vt:lpstr>
      <vt:lpstr>Пример применения ролевых игр – Anwendungsbeispiele Rollenspiel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Standard</dc:creator>
  <cp:lastModifiedBy>Gutachter1</cp:lastModifiedBy>
  <cp:revision>673</cp:revision>
  <cp:lastPrinted>2012-09-14T09:44:42Z</cp:lastPrinted>
  <dcterms:created xsi:type="dcterms:W3CDTF">2001-12-15T13:58:40Z</dcterms:created>
  <dcterms:modified xsi:type="dcterms:W3CDTF">2014-09-11T07:26:32Z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1trAN40Ko_nZwODpjY8BvXbNxzAmSlagfYBaKb23PqS8</vt:lpwstr>
  </property>
  <property fmtid="{D5CDD505-2E9C-101B-9397-08002B2CF9AE}" pid="4" name="Google.Documents.RevisionId">
    <vt:lpwstr>11922016367153100888</vt:lpwstr>
  </property>
  <property fmtid="{D5CDD505-2E9C-101B-9397-08002B2CF9AE}" pid="5" name="Google.Documents.PreviousRevisionId">
    <vt:lpwstr>00843025308768540064</vt:lpwstr>
  </property>
  <property fmtid="{D5CDD505-2E9C-101B-9397-08002B2CF9AE}" pid="6" name="Google.Documents.PluginVersion">
    <vt:lpwstr>2.0.2662.553</vt:lpwstr>
  </property>
  <property fmtid="{D5CDD505-2E9C-101B-9397-08002B2CF9AE}" pid="7" name="Google.Documents.MergeIncapabilityFlags">
    <vt:i4>0</vt:i4>
  </property>
</Properties>
</file>